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REBUILT in 2026 style. The five vowels with anchor words (short sounds only today — long sounds come Day 3).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Mid-deck chat check on A E I. Say the sound + anchor word, they type the vowel. Quick — 4-5 rounds.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 it: Is this an apple or an egg? Does octopus start with O? What sound — /ɑ/? Who likes octopuss? Mouth cue: Mouth round and open — o! o! octopus!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"O! /ɑ/ /ɑ/ octopus!" ×3 muted choral, then unmute 2-3.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 it: Is this an apple or an egg? Does umbrella start with U? What sound — /ʌ/? Who likes umbrellas? Mouth cue: Relaxed — uh! uh! umbrella!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"U! /ʌ/ /ʌ/ umbrella!" ×3 muted choral, then unmute 2-3.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Random-order pointing: class says letter + sound + word. Then COVER the letters (hand over screen) and point at emoji only.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Personal + fun closer. Walk the 4 examples (swap in real class names if better). Then they type their OWN name + vowel count in chat. Read aloud, praise. The Y note plants a seed - just smile: even the teacher's name is tricky!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Connection moment — every student sees their language. Vowels aren't an English trick; you already use them! Ask: how many vowels in YOUR language? (Spanish 5, Farsi 6, Ukrainian 6...) English letters: 5 vowel LETTERS, many more sounds — but today, just the letters.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 and say each letter NAME (A E I O U) — muted choral twice through. These 5 letters are RED all summer = vowel color. Challenge: think of a word with NO vowel… (there isn't one in English!)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 it: Is this an apple or an egg? Does apple start with A? What sound — /æ/? Who likes apples? Mouth cue: Mouth OPEN wide — a! a! apple!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"A! /æ/ /æ/ apple!" ×3 muted choral, then unmute 2-3.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 it: Is this an apple or an egg? Does egg start with E? What sound — /e/? Who likes eggs? Mouth cue: Small smile — e! e! egg!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"E! /e/ /e/ egg!" ×3 muted choral, then unmute 2-3.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 it: Is this an apple or an egg? Does insect start with I? What sound — /ɪ/? Who likes insects? Mouth cue: Tiny quick sound — i! i! insect!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Chant: "I! /ɪ/ /ɪ/ insect!" ×3 muted choral, then unmute 2-3.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9274" y="173381"/>
            <a:ext cx="49708" cy="49708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6492852" y="265999"/>
            <a:ext cx="72184" cy="72184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616320" y="709217"/>
            <a:ext cx="38329" cy="38329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3439550" y="655722"/>
            <a:ext cx="44822" cy="44822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1303401" y="429051"/>
            <a:ext cx="31819" cy="31819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8716564" y="337870"/>
            <a:ext cx="56526" cy="56526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8499971" y="4087532"/>
            <a:ext cx="50442" cy="50442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4841136" y="4681700"/>
            <a:ext cx="43939" cy="43939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2016141" y="4499196"/>
            <a:ext cx="28268" cy="28268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3675012" y="536950"/>
            <a:ext cx="44306" cy="44306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8453609" y="642005"/>
            <a:ext cx="59349" cy="59349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2964937" y="98688"/>
            <a:ext cx="54476" cy="54476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8013056" y="4709952"/>
            <a:ext cx="61159" cy="61159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4863235" y="477696"/>
            <a:ext cx="35907" cy="35907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8267168" y="29045"/>
            <a:ext cx="57859" cy="57859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342217" y="4449663"/>
            <a:ext cx="58715" cy="58715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462602" y="4830414"/>
            <a:ext cx="68202" cy="68202"/>
          </a:xfrm>
          <a:prstGeom prst="ellipse">
            <a:avLst/>
          </a:prstGeom>
          <a:solidFill>
            <a:srgbClr val="FFFFFF">
              <a:alpha val="28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3169361" y="4791450"/>
            <a:ext cx="67900" cy="67900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3999358" y="609473"/>
            <a:ext cx="39396" cy="39396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3856147" y="4566097"/>
            <a:ext cx="40039" cy="40039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8196582" y="143708"/>
            <a:ext cx="69121" cy="69121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6170646" y="4423604"/>
            <a:ext cx="68719" cy="68719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4466576" y="4444561"/>
            <a:ext cx="29071" cy="29071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667807" y="4494779"/>
            <a:ext cx="34993" cy="34993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8766760" y="773129"/>
            <a:ext cx="57762" cy="57762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3670311" y="4194205"/>
            <a:ext cx="60727" cy="60727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8099528" y="4146421"/>
            <a:ext cx="56071" cy="56071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645070" y="4794302"/>
            <a:ext cx="36295" cy="36295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6926834" y="4218310"/>
            <a:ext cx="48862" cy="48862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4812398" y="717895"/>
            <a:ext cx="49227" cy="49227"/>
          </a:xfrm>
          <a:prstGeom prst="ellipse">
            <a:avLst/>
          </a:prstGeom>
          <a:solidFill>
            <a:srgbClr val="FFFFFF">
              <a:alpha val="56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8713693" y="4253193"/>
            <a:ext cx="41882" cy="41882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3192309" y="4096519"/>
            <a:ext cx="30309" cy="30309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1689596" y="5246"/>
            <a:ext cx="37967" cy="37967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8303612" y="4392489"/>
            <a:ext cx="55557" cy="55557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5691579" y="4682897"/>
            <a:ext cx="63843" cy="63843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967551" y="477041"/>
            <a:ext cx="46208" cy="46208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6422579" y="4430288"/>
            <a:ext cx="52107" cy="52107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1504733" y="207369"/>
            <a:ext cx="65235" cy="65235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6440344" y="228949"/>
            <a:ext cx="43659" cy="43659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1101805" y="4426237"/>
            <a:ext cx="47763" cy="47763"/>
          </a:xfrm>
          <a:prstGeom prst="ellipse">
            <a:avLst/>
          </a:prstGeom>
          <a:solidFill>
            <a:srgbClr val="FFFFFF">
              <a:alpha val="78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Vowels!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 · E · I · O · U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Which vowel do you hear?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say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“a … a … apple”</a:t>
            </a:r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you type </a:t>
            </a:r>
            <a:pPr algn="ctr" indent="0" marL="0">
              <a:buNone/>
            </a:pPr>
            <a:r>
              <a:rPr lang="en-US" sz="24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type the whole word!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  says  /ɑ/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🐙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octopus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Letter name: “O”   ·   Today's sound: /ɑ/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  /ɑ/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Mouth round and open — o! o! octopus!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U  says  /ʌ/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☂️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umbrella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Letter name: “U”   ·   Today's sound: /ʌ/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U  /ʌ/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Relaxed — uh! uh! umbrella!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REVIEW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⭐  A · E · I · O · U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411480" y="1828800"/>
            <a:ext cx="1536192" cy="2468880"/>
          </a:xfrm>
          <a:prstGeom prst="roundRect">
            <a:avLst>
              <a:gd name="adj" fmla="val 8929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920240"/>
            <a:ext cx="153619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4600" dirty="0"/>
          </a:p>
        </p:txBody>
      </p:sp>
      <p:sp>
        <p:nvSpPr>
          <p:cNvPr id="9" name="Text 7"/>
          <p:cNvSpPr/>
          <p:nvPr/>
        </p:nvSpPr>
        <p:spPr>
          <a:xfrm>
            <a:off x="411480" y="2651760"/>
            <a:ext cx="153619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🍎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411480" y="3520440"/>
            <a:ext cx="15361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apple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2130552" y="1828800"/>
            <a:ext cx="1536192" cy="2468880"/>
          </a:xfrm>
          <a:prstGeom prst="roundRect">
            <a:avLst>
              <a:gd name="adj" fmla="val 8929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130552" y="1920240"/>
            <a:ext cx="153619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</a:t>
            </a:r>
            <a:endParaRPr lang="en-US" sz="4600" dirty="0"/>
          </a:p>
        </p:txBody>
      </p:sp>
      <p:sp>
        <p:nvSpPr>
          <p:cNvPr id="13" name="Text 11"/>
          <p:cNvSpPr/>
          <p:nvPr/>
        </p:nvSpPr>
        <p:spPr>
          <a:xfrm>
            <a:off x="2130552" y="2651760"/>
            <a:ext cx="153619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🥚</a:t>
            </a:r>
            <a:endParaRPr lang="en-US" sz="4400" dirty="0"/>
          </a:p>
        </p:txBody>
      </p:sp>
      <p:sp>
        <p:nvSpPr>
          <p:cNvPr id="14" name="Text 12"/>
          <p:cNvSpPr/>
          <p:nvPr/>
        </p:nvSpPr>
        <p:spPr>
          <a:xfrm>
            <a:off x="2130552" y="3520440"/>
            <a:ext cx="15361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egg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3849624" y="1828800"/>
            <a:ext cx="1536192" cy="2468880"/>
          </a:xfrm>
          <a:prstGeom prst="roundRect">
            <a:avLst>
              <a:gd name="adj" fmla="val 8929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9624" y="1920240"/>
            <a:ext cx="153619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</a:t>
            </a:r>
            <a:endParaRPr lang="en-US" sz="4600" dirty="0"/>
          </a:p>
        </p:txBody>
      </p:sp>
      <p:sp>
        <p:nvSpPr>
          <p:cNvPr id="17" name="Text 15"/>
          <p:cNvSpPr/>
          <p:nvPr/>
        </p:nvSpPr>
        <p:spPr>
          <a:xfrm>
            <a:off x="3849624" y="2651760"/>
            <a:ext cx="153619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🐛</a:t>
            </a:r>
            <a:endParaRPr lang="en-US" sz="4400" dirty="0"/>
          </a:p>
        </p:txBody>
      </p:sp>
      <p:sp>
        <p:nvSpPr>
          <p:cNvPr id="18" name="Text 16"/>
          <p:cNvSpPr/>
          <p:nvPr/>
        </p:nvSpPr>
        <p:spPr>
          <a:xfrm>
            <a:off x="3849624" y="3520440"/>
            <a:ext cx="15361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insect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5568696" y="1828800"/>
            <a:ext cx="1536192" cy="2468880"/>
          </a:xfrm>
          <a:prstGeom prst="roundRect">
            <a:avLst>
              <a:gd name="adj" fmla="val 8929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568696" y="1920240"/>
            <a:ext cx="153619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</a:t>
            </a:r>
            <a:endParaRPr lang="en-US" sz="4600" dirty="0"/>
          </a:p>
        </p:txBody>
      </p:sp>
      <p:sp>
        <p:nvSpPr>
          <p:cNvPr id="21" name="Text 19"/>
          <p:cNvSpPr/>
          <p:nvPr/>
        </p:nvSpPr>
        <p:spPr>
          <a:xfrm>
            <a:off x="5568696" y="2651760"/>
            <a:ext cx="153619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🐙</a:t>
            </a:r>
            <a:endParaRPr lang="en-US" sz="4400" dirty="0"/>
          </a:p>
        </p:txBody>
      </p:sp>
      <p:sp>
        <p:nvSpPr>
          <p:cNvPr id="22" name="Text 20"/>
          <p:cNvSpPr/>
          <p:nvPr/>
        </p:nvSpPr>
        <p:spPr>
          <a:xfrm>
            <a:off x="5568696" y="3520440"/>
            <a:ext cx="15361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octopus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7287768" y="1828800"/>
            <a:ext cx="1536192" cy="2468880"/>
          </a:xfrm>
          <a:prstGeom prst="roundRect">
            <a:avLst>
              <a:gd name="adj" fmla="val 8929"/>
            </a:avLst>
          </a:prstGeom>
          <a:solidFill>
            <a:srgbClr val="FFFFFF"/>
          </a:solidFill>
          <a:ln w="38100">
            <a:solidFill>
              <a:srgbClr val="FF5D5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287768" y="1920240"/>
            <a:ext cx="153619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U</a:t>
            </a:r>
            <a:endParaRPr lang="en-US" sz="4600" dirty="0"/>
          </a:p>
        </p:txBody>
      </p:sp>
      <p:sp>
        <p:nvSpPr>
          <p:cNvPr id="25" name="Text 23"/>
          <p:cNvSpPr/>
          <p:nvPr/>
        </p:nvSpPr>
        <p:spPr>
          <a:xfrm>
            <a:off x="7287768" y="2651760"/>
            <a:ext cx="153619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☂️</a:t>
            </a:r>
            <a:endParaRPr lang="en-US" sz="4400" dirty="0"/>
          </a:p>
        </p:txBody>
      </p:sp>
      <p:sp>
        <p:nvSpPr>
          <p:cNvPr id="26" name="Text 24"/>
          <p:cNvSpPr/>
          <p:nvPr/>
        </p:nvSpPr>
        <p:spPr>
          <a:xfrm>
            <a:off x="7287768" y="3520440"/>
            <a:ext cx="153619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umbrella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GAME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🔎  Your name has a vowel!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73736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73736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NAME — find the vowels!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0" y="2395728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</a:t>
            </a:r>
            <a:pPr algn="ctr" indent="0" marL="0">
              <a:buNone/>
            </a:pPr>
            <a:r>
              <a:rPr lang="en-US" sz="3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pPr algn="ctr" indent="0" marL="0">
              <a:buNone/>
            </a:pPr>
            <a:r>
              <a:rPr lang="en-US" sz="3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</a:t>
            </a:r>
            <a:pPr algn="ctr" indent="0" marL="0">
              <a:buNone/>
            </a:pPr>
            <a:r>
              <a:rPr lang="en-US" sz="3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</a:t>
            </a:r>
            <a:pPr algn="ctr" indent="0" marL="0">
              <a:buNone/>
            </a:pPr>
            <a:r>
              <a:rPr lang="en-US" sz="3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pPr algn="ctr" indent="0" marL="0">
              <a:buNone/>
            </a:pPr>
            <a:r>
              <a:rPr lang="en-US" sz="2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3 vowels!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0" y="2999232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</a:t>
            </a:r>
            <a:pPr algn="ctr" indent="0" marL="0">
              <a:buNone/>
            </a:pPr>
            <a:r>
              <a:rPr lang="en-US" sz="3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u</a:t>
            </a:r>
            <a:pPr algn="ctr" indent="0" marL="0">
              <a:buNone/>
            </a:pPr>
            <a:r>
              <a:rPr lang="en-US" sz="3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</a:t>
            </a:r>
            <a:pPr algn="ctr" indent="0" marL="0">
              <a:buNone/>
            </a:pPr>
            <a:r>
              <a:rPr lang="en-US" sz="3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</a:t>
            </a:r>
            <a:pPr algn="ctr" indent="0" marL="0">
              <a:buNone/>
            </a:pPr>
            <a:r>
              <a:rPr lang="en-US" sz="3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pPr algn="ctr" indent="0" marL="0">
              <a:buNone/>
            </a:pPr>
            <a:r>
              <a:rPr lang="en-US" sz="3800" b="1" dirty="0">
                <a:solidFill>
                  <a:srgbClr val="B8860B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y</a:t>
            </a:r>
            <a:pPr algn="ctr" indent="0" marL="0">
              <a:buNone/>
            </a:pPr>
            <a:r>
              <a:rPr lang="en-US" sz="2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2 vowels … and a y!</a:t>
            </a:r>
            <a:endParaRPr lang="en-US" sz="3800" dirty="0"/>
          </a:p>
        </p:txBody>
      </p:sp>
      <p:sp>
        <p:nvSpPr>
          <p:cNvPr id="11" name="Text 9"/>
          <p:cNvSpPr/>
          <p:nvPr/>
        </p:nvSpPr>
        <p:spPr>
          <a:xfrm>
            <a:off x="0" y="3602736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</a:t>
            </a:r>
            <a:pPr algn="ctr" indent="0" marL="0">
              <a:buNone/>
            </a:pPr>
            <a:r>
              <a:rPr lang="en-US" sz="3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pPr algn="ctr" indent="0" marL="0">
              <a:buNone/>
            </a:pPr>
            <a:r>
              <a:rPr lang="en-US" sz="3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z</a:t>
            </a:r>
            <a:pPr algn="ctr" indent="0" marL="0">
              <a:buNone/>
            </a:pPr>
            <a:r>
              <a:rPr lang="en-US" sz="3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</a:t>
            </a:r>
            <a:pPr algn="ctr" indent="0" marL="0">
              <a:buNone/>
            </a:pPr>
            <a:r>
              <a:rPr lang="en-US" sz="3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pPr algn="ctr" indent="0" marL="0">
              <a:buNone/>
            </a:pPr>
            <a:r>
              <a:rPr lang="en-US" sz="2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3 vowels!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0" y="4206240"/>
            <a:ext cx="91440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</a:t>
            </a:r>
            <a:pPr algn="ctr" indent="0" marL="0">
              <a:buNone/>
            </a:pPr>
            <a:r>
              <a:rPr lang="en-US" sz="3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</a:t>
            </a:r>
            <a:pPr algn="ctr" indent="0" marL="0">
              <a:buNone/>
            </a:pPr>
            <a:r>
              <a:rPr lang="en-US" sz="3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</a:t>
            </a:r>
            <a:pPr algn="ctr" indent="0" marL="0">
              <a:buNone/>
            </a:pPr>
            <a:r>
              <a:rPr lang="en-US" sz="3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</a:t>
            </a:r>
            <a:pPr algn="ctr" indent="0" marL="0">
              <a:buNone/>
            </a:pPr>
            <a:r>
              <a:rPr lang="en-US" sz="38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pPr algn="ctr" indent="0" marL="0">
              <a:buNone/>
            </a:pPr>
            <a:r>
              <a:rPr lang="en-US" sz="26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   →   3 vowels!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0" y="4736592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 Y is sometimes a vowel too — like in Murray!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🌍  Every language has vowels!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822960" y="169164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English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2926080" y="1691640"/>
            <a:ext cx="5486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Every language has vowels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822960" y="2276856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Español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2926080" y="2276856"/>
            <a:ext cx="5486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Todos los idiomas tienen vocales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822960" y="286207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فارسی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2926080" y="2862072"/>
            <a:ext cx="5486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هر زبان گفتاری دارای حروف صدادار است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822960" y="3447288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中文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2926080" y="3447288"/>
            <a:ext cx="5486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每种语言都有元音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822960" y="4032504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Українська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2926080" y="4032504"/>
            <a:ext cx="5486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Кожна мова має голосні звуки</a:t>
            </a:r>
            <a:endParaRPr lang="en-US" sz="1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The 5 vowel letters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411480" y="1828800"/>
            <a:ext cx="1536192" cy="2286000"/>
          </a:xfrm>
          <a:prstGeom prst="roundRect">
            <a:avLst>
              <a:gd name="adj" fmla="val 8929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11480" y="1965960"/>
            <a:ext cx="153619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411480" y="3108960"/>
            <a:ext cx="15361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🍎</a:t>
            </a:r>
            <a:endParaRPr lang="en-US" sz="5200" dirty="0"/>
          </a:p>
        </p:txBody>
      </p:sp>
      <p:sp>
        <p:nvSpPr>
          <p:cNvPr id="10" name="Shape 8"/>
          <p:cNvSpPr/>
          <p:nvPr/>
        </p:nvSpPr>
        <p:spPr>
          <a:xfrm>
            <a:off x="2130552" y="1828800"/>
            <a:ext cx="1536192" cy="2286000"/>
          </a:xfrm>
          <a:prstGeom prst="roundRect">
            <a:avLst>
              <a:gd name="adj" fmla="val 8929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130552" y="1965960"/>
            <a:ext cx="153619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2130552" y="3108960"/>
            <a:ext cx="15361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🥚</a:t>
            </a:r>
            <a:endParaRPr lang="en-US" sz="5200" dirty="0"/>
          </a:p>
        </p:txBody>
      </p:sp>
      <p:sp>
        <p:nvSpPr>
          <p:cNvPr id="13" name="Shape 11"/>
          <p:cNvSpPr/>
          <p:nvPr/>
        </p:nvSpPr>
        <p:spPr>
          <a:xfrm>
            <a:off x="3849624" y="1828800"/>
            <a:ext cx="1536192" cy="2286000"/>
          </a:xfrm>
          <a:prstGeom prst="roundRect">
            <a:avLst>
              <a:gd name="adj" fmla="val 8929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849624" y="1965960"/>
            <a:ext cx="153619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</a:t>
            </a:r>
            <a:endParaRPr lang="en-US" sz="6400" dirty="0"/>
          </a:p>
        </p:txBody>
      </p:sp>
      <p:sp>
        <p:nvSpPr>
          <p:cNvPr id="15" name="Text 13"/>
          <p:cNvSpPr/>
          <p:nvPr/>
        </p:nvSpPr>
        <p:spPr>
          <a:xfrm>
            <a:off x="3849624" y="3108960"/>
            <a:ext cx="15361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🐛</a:t>
            </a:r>
            <a:endParaRPr lang="en-US" sz="5200" dirty="0"/>
          </a:p>
        </p:txBody>
      </p:sp>
      <p:sp>
        <p:nvSpPr>
          <p:cNvPr id="16" name="Shape 14"/>
          <p:cNvSpPr/>
          <p:nvPr/>
        </p:nvSpPr>
        <p:spPr>
          <a:xfrm>
            <a:off x="5568696" y="1828800"/>
            <a:ext cx="1536192" cy="2286000"/>
          </a:xfrm>
          <a:prstGeom prst="roundRect">
            <a:avLst>
              <a:gd name="adj" fmla="val 8929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568696" y="1965960"/>
            <a:ext cx="153619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</a:t>
            </a:r>
            <a:endParaRPr lang="en-US" sz="6400" dirty="0"/>
          </a:p>
        </p:txBody>
      </p:sp>
      <p:sp>
        <p:nvSpPr>
          <p:cNvPr id="18" name="Text 16"/>
          <p:cNvSpPr/>
          <p:nvPr/>
        </p:nvSpPr>
        <p:spPr>
          <a:xfrm>
            <a:off x="5568696" y="3108960"/>
            <a:ext cx="15361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🐙</a:t>
            </a:r>
            <a:endParaRPr lang="en-US" sz="5200" dirty="0"/>
          </a:p>
        </p:txBody>
      </p:sp>
      <p:sp>
        <p:nvSpPr>
          <p:cNvPr id="19" name="Shape 17"/>
          <p:cNvSpPr/>
          <p:nvPr/>
        </p:nvSpPr>
        <p:spPr>
          <a:xfrm>
            <a:off x="7287768" y="1828800"/>
            <a:ext cx="1536192" cy="2286000"/>
          </a:xfrm>
          <a:prstGeom prst="roundRect">
            <a:avLst>
              <a:gd name="adj" fmla="val 8929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01600" dist="38100" dir="5400000">
              <a:srgbClr val="000000">
                <a:alpha val="1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7287768" y="1965960"/>
            <a:ext cx="1536192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U</a:t>
            </a:r>
            <a:endParaRPr lang="en-US" sz="6400" dirty="0"/>
          </a:p>
        </p:txBody>
      </p:sp>
      <p:sp>
        <p:nvSpPr>
          <p:cNvPr id="21" name="Text 19"/>
          <p:cNvSpPr/>
          <p:nvPr/>
        </p:nvSpPr>
        <p:spPr>
          <a:xfrm>
            <a:off x="7287768" y="3108960"/>
            <a:ext cx="1536192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dirty="0">
                <a:solidFill>
                  <a:srgbClr val="000000"/>
                </a:solidFill>
              </a:rPr>
              <a:t>☂️</a:t>
            </a:r>
            <a:endParaRPr lang="en-US" sz="5200" dirty="0"/>
          </a:p>
        </p:txBody>
      </p:sp>
      <p:sp>
        <p:nvSpPr>
          <p:cNvPr id="22" name="Text 20"/>
          <p:cNvSpPr/>
          <p:nvPr/>
        </p:nvSpPr>
        <p:spPr>
          <a:xfrm>
            <a:off x="0" y="443484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Every English word has at least ONE vowel!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  says  /æ/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🍎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apple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Letter name: “A”   ·   Today's sound: /æ/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  /æ/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Mouth OPEN wide — a! a! apple!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  says  /e/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🥚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egg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Letter name: “E”   ·   Today's sound: /e/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  /e/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Small smile — e! e! egg!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  says  /ɪ/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377440" y="1965960"/>
            <a:ext cx="4389120" cy="2395728"/>
          </a:xfrm>
          <a:prstGeom prst="roundRect">
            <a:avLst>
              <a:gd name="adj" fmla="val 7634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377440" y="1627632"/>
            <a:ext cx="4389120" cy="1965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0" dirty="0">
                <a:solidFill>
                  <a:srgbClr val="000000"/>
                </a:solidFill>
              </a:rPr>
              <a:t>🐛</a:t>
            </a:r>
            <a:endParaRPr lang="en-US" sz="15000" dirty="0"/>
          </a:p>
        </p:txBody>
      </p:sp>
      <p:sp>
        <p:nvSpPr>
          <p:cNvPr id="9" name="Text 7"/>
          <p:cNvSpPr/>
          <p:nvPr/>
        </p:nvSpPr>
        <p:spPr>
          <a:xfrm>
            <a:off x="2377440" y="3611880"/>
            <a:ext cx="4389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insect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0" y="45262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Letter name: “I”   ·   Today's sound: /ɪ/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1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FF5D5D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I  /ɪ/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Tiny quick sound — i! i! insect!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Vowels</dc:title>
  <dc:subject>PptxGenJS Presentation</dc:subject>
  <dc:creator>Murray Cohen</dc:creator>
  <cp:lastModifiedBy>Murray Cohen</cp:lastModifiedBy>
  <cp:revision>1</cp:revision>
  <dcterms:created xsi:type="dcterms:W3CDTF">2026-06-12T18:02:02Z</dcterms:created>
  <dcterms:modified xsi:type="dcterms:W3CDTF">2026-06-12T18:02:02Z</dcterms:modified>
</cp:coreProperties>
</file>