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NEW deck. Six high-reliability letters: M S T A P N. Pattern per letter: teach card → muted choral → chat check every 2 letters. Slow is fast — six letters done well beat 26 done fast.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Chant: "A! ay! /æ/ /æ/ /æ/!" Muted choral, then unmute 2-3 students.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/æ/ clearly twice. Everyone types. Then flip: say /t/, type again. Watch the alphabet group's answers.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Circle it: Is "pee" the name or the sound? What word starts with /p/? (pen) Does anyone's NAME start with P? Mouth cue: Lips pop — p! p! p! Feel the air!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Chant: "P! pee! /p/ /p/ /p/!" Muted choral, then unmute 2-3 students.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Circle it: Is "en" the name or the sound? What word starts with /nnn/? (nose) Does anyone's NAME start with N? Mouth cue: Tongue up, sound in your NOSE — nnn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Chant: "N! en! /nnn/ /nnn/ /nnn/!" Muted choral, then unmute 2-3 students.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/nnn/ clearly twice. Everyone types. Then flip: say /p/, type again. Watch the alphabet group's answers.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Point at each card; class says name then sound (muted choral). Then random order. Then: 'Close your eyes — what sound does M make?' Tomorrow these six letters BUILD WORDS.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Circle it: Is "em" the name or the sound? What word starts with /mmm/? (moon) Does anyone's NAME start with M? Mouth cue: Lips together — hummmm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Chant: "M! em! /mmm/ /mmm/ /mmm/!" Muted choral, then unmute 2-3 students.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Circle it: Is "ess" the name or the sound? What word starts with /sss/? (sun) Does anyone's NAME start with S? Mouth cue: Smile, teeth close — snake sound: sss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Chant: "S! ess! /sss/ /sss/ /sss/!" Muted choral, then unmute 2-3 students.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/sss/ clearly twice. Everyone types. Then flip: say /mmm/, type again. Watch the alphabet group's answers.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Circle it: Is "tee" the name or the sound? What word starts with /t/? (teeth) Does anyone's NAME start with T? Mouth cue: Tongue taps behind your teeth — t! t! t!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Chant: "T! tee! /t/ /t/ /t/!" Muted choral, then unmute 2-3 students.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Circle it: Is "ay" the name or the sound? What word starts with /æ/? (apple) Does anyone's NAME start with A? Mouth cue: Mouth OPEN wide — aaaa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771631" y="4775726"/>
            <a:ext cx="49908" cy="49908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2901820" y="4465706"/>
            <a:ext cx="70026" cy="70026"/>
          </a:xfrm>
          <a:prstGeom prst="ellipse">
            <a:avLst/>
          </a:prstGeom>
          <a:solidFill>
            <a:srgbClr val="FFFFFF">
              <a:alpha val="56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5514124" y="741625"/>
            <a:ext cx="43750" cy="43750"/>
          </a:xfrm>
          <a:prstGeom prst="ellipse">
            <a:avLst/>
          </a:prstGeom>
          <a:solidFill>
            <a:srgbClr val="FFFFFF">
              <a:alpha val="44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6783298" y="4827483"/>
            <a:ext cx="64525" cy="64525"/>
          </a:xfrm>
          <a:prstGeom prst="ellipse">
            <a:avLst/>
          </a:prstGeom>
          <a:solidFill>
            <a:srgbClr val="FFFFFF">
              <a:alpha val="80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3684760" y="399643"/>
            <a:ext cx="35368" cy="35368"/>
          </a:xfrm>
          <a:prstGeom prst="ellipse">
            <a:avLst/>
          </a:prstGeom>
          <a:solidFill>
            <a:srgbClr val="FFFFFF">
              <a:alpha val="53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6668071" y="678542"/>
            <a:ext cx="48114" cy="48114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1536309" y="4665488"/>
            <a:ext cx="69985" cy="69985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6136662" y="4159167"/>
            <a:ext cx="67730" cy="67730"/>
          </a:xfrm>
          <a:prstGeom prst="ellipse">
            <a:avLst/>
          </a:prstGeom>
          <a:solidFill>
            <a:srgbClr val="FFFFFF">
              <a:alpha val="53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2698027" y="162821"/>
            <a:ext cx="60145" cy="60145"/>
          </a:xfrm>
          <a:prstGeom prst="ellipse">
            <a:avLst/>
          </a:prstGeom>
          <a:solidFill>
            <a:srgbClr val="FFFFFF">
              <a:alpha val="79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3438290" y="651032"/>
            <a:ext cx="44002" cy="44002"/>
          </a:xfrm>
          <a:prstGeom prst="ellipse">
            <a:avLst/>
          </a:prstGeom>
          <a:solidFill>
            <a:srgbClr val="FFFFFF">
              <a:alpha val="51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3548939" y="331215"/>
            <a:ext cx="39156" cy="39156"/>
          </a:xfrm>
          <a:prstGeom prst="ellipse">
            <a:avLst/>
          </a:prstGeom>
          <a:solidFill>
            <a:srgbClr val="FFFFFF">
              <a:alpha val="80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6648437" y="4696365"/>
            <a:ext cx="36006" cy="36006"/>
          </a:xfrm>
          <a:prstGeom prst="ellipse">
            <a:avLst/>
          </a:prstGeom>
          <a:solidFill>
            <a:srgbClr val="FFFFFF">
              <a:alpha val="43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8378647" y="4140836"/>
            <a:ext cx="72479" cy="72479"/>
          </a:xfrm>
          <a:prstGeom prst="ellipse">
            <a:avLst/>
          </a:prstGeom>
          <a:solidFill>
            <a:srgbClr val="FFFFFF">
              <a:alpha val="2100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5844929" y="705582"/>
            <a:ext cx="66411" cy="66411"/>
          </a:xfrm>
          <a:prstGeom prst="ellipse">
            <a:avLst/>
          </a:prstGeom>
          <a:solidFill>
            <a:srgbClr val="FFFFFF">
              <a:alpha val="50000"/>
            </a:srgbClr>
          </a:solidFill>
          <a:ln/>
        </p:spPr>
      </p:sp>
      <p:sp>
        <p:nvSpPr>
          <p:cNvPr id="16" name="Shape 14"/>
          <p:cNvSpPr/>
          <p:nvPr/>
        </p:nvSpPr>
        <p:spPr>
          <a:xfrm>
            <a:off x="4963135" y="4570300"/>
            <a:ext cx="46693" cy="46693"/>
          </a:xfrm>
          <a:prstGeom prst="ellipse">
            <a:avLst/>
          </a:prstGeom>
          <a:solidFill>
            <a:srgbClr val="FFFFFF">
              <a:alpha val="64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4436626" y="4353168"/>
            <a:ext cx="72925" cy="72925"/>
          </a:xfrm>
          <a:prstGeom prst="ellipse">
            <a:avLst/>
          </a:prstGeom>
          <a:solidFill>
            <a:srgbClr val="FFFFFF">
              <a:alpha val="56000"/>
            </a:srgbClr>
          </a:solidFill>
          <a:ln/>
        </p:spPr>
      </p:sp>
      <p:sp>
        <p:nvSpPr>
          <p:cNvPr id="18" name="Shape 16"/>
          <p:cNvSpPr/>
          <p:nvPr/>
        </p:nvSpPr>
        <p:spPr>
          <a:xfrm>
            <a:off x="3548028" y="648456"/>
            <a:ext cx="56832" cy="56832"/>
          </a:xfrm>
          <a:prstGeom prst="ellipse">
            <a:avLst/>
          </a:prstGeom>
          <a:solidFill>
            <a:srgbClr val="FFFFFF">
              <a:alpha val="63000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7952119" y="4431701"/>
            <a:ext cx="52568" cy="52568"/>
          </a:xfrm>
          <a:prstGeom prst="ellipse">
            <a:avLst/>
          </a:prstGeom>
          <a:solidFill>
            <a:srgbClr val="FFFFFF">
              <a:alpha val="7200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575146" y="4276859"/>
            <a:ext cx="44316" cy="44316"/>
          </a:xfrm>
          <a:prstGeom prst="ellipse">
            <a:avLst/>
          </a:prstGeom>
          <a:solidFill>
            <a:srgbClr val="FFFFFF">
              <a:alpha val="67000"/>
            </a:srgbClr>
          </a:solidFill>
          <a:ln/>
        </p:spPr>
      </p:sp>
      <p:sp>
        <p:nvSpPr>
          <p:cNvPr id="21" name="Shape 19"/>
          <p:cNvSpPr/>
          <p:nvPr/>
        </p:nvSpPr>
        <p:spPr>
          <a:xfrm>
            <a:off x="2757884" y="4192105"/>
            <a:ext cx="44696" cy="44696"/>
          </a:xfrm>
          <a:prstGeom prst="ellipse">
            <a:avLst/>
          </a:prstGeom>
          <a:solidFill>
            <a:srgbClr val="FFFFFF">
              <a:alpha val="43000"/>
            </a:srgbClr>
          </a:solidFill>
          <a:ln/>
        </p:spPr>
      </p:sp>
      <p:sp>
        <p:nvSpPr>
          <p:cNvPr id="22" name="Shape 20"/>
          <p:cNvSpPr/>
          <p:nvPr/>
        </p:nvSpPr>
        <p:spPr>
          <a:xfrm>
            <a:off x="8266840" y="441071"/>
            <a:ext cx="52015" cy="52015"/>
          </a:xfrm>
          <a:prstGeom prst="ellipse">
            <a:avLst/>
          </a:prstGeom>
          <a:solidFill>
            <a:srgbClr val="FFFFFF">
              <a:alpha val="37000"/>
            </a:srgbClr>
          </a:solidFill>
          <a:ln/>
        </p:spPr>
      </p:sp>
      <p:sp>
        <p:nvSpPr>
          <p:cNvPr id="23" name="Shape 21"/>
          <p:cNvSpPr/>
          <p:nvPr/>
        </p:nvSpPr>
        <p:spPr>
          <a:xfrm>
            <a:off x="4825854" y="244502"/>
            <a:ext cx="35728" cy="35728"/>
          </a:xfrm>
          <a:prstGeom prst="ellipse">
            <a:avLst/>
          </a:prstGeom>
          <a:solidFill>
            <a:srgbClr val="FFFFFF">
              <a:alpha val="5800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4164784" y="373353"/>
            <a:ext cx="72124" cy="72124"/>
          </a:xfrm>
          <a:prstGeom prst="ellipse">
            <a:avLst/>
          </a:prstGeom>
          <a:solidFill>
            <a:srgbClr val="FFFFFF">
              <a:alpha val="58000"/>
            </a:srgbClr>
          </a:solidFill>
          <a:ln/>
        </p:spPr>
      </p:sp>
      <p:sp>
        <p:nvSpPr>
          <p:cNvPr id="25" name="Shape 23"/>
          <p:cNvSpPr/>
          <p:nvPr/>
        </p:nvSpPr>
        <p:spPr>
          <a:xfrm>
            <a:off x="3543426" y="204708"/>
            <a:ext cx="59586" cy="59586"/>
          </a:xfrm>
          <a:prstGeom prst="ellipse">
            <a:avLst/>
          </a:prstGeom>
          <a:solidFill>
            <a:srgbClr val="FFFFFF">
              <a:alpha val="37000"/>
            </a:srgbClr>
          </a:solidFill>
          <a:ln/>
        </p:spPr>
      </p:sp>
      <p:sp>
        <p:nvSpPr>
          <p:cNvPr id="26" name="Shape 24"/>
          <p:cNvSpPr/>
          <p:nvPr/>
        </p:nvSpPr>
        <p:spPr>
          <a:xfrm>
            <a:off x="5958103" y="459943"/>
            <a:ext cx="50683" cy="50683"/>
          </a:xfrm>
          <a:prstGeom prst="ellipse">
            <a:avLst/>
          </a:prstGeom>
          <a:solidFill>
            <a:srgbClr val="FFFFFF">
              <a:alpha val="51000"/>
            </a:srgbClr>
          </a:solidFill>
          <a:ln/>
        </p:spPr>
      </p:sp>
      <p:sp>
        <p:nvSpPr>
          <p:cNvPr id="27" name="Shape 25"/>
          <p:cNvSpPr/>
          <p:nvPr/>
        </p:nvSpPr>
        <p:spPr>
          <a:xfrm>
            <a:off x="856021" y="4080420"/>
            <a:ext cx="67798" cy="67798"/>
          </a:xfrm>
          <a:prstGeom prst="ellipse">
            <a:avLst/>
          </a:prstGeom>
          <a:solidFill>
            <a:srgbClr val="FFFFFF">
              <a:alpha val="4900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5307780" y="173505"/>
            <a:ext cx="48817" cy="48817"/>
          </a:xfrm>
          <a:prstGeom prst="ellipse">
            <a:avLst/>
          </a:prstGeom>
          <a:solidFill>
            <a:srgbClr val="FFFFFF">
              <a:alpha val="77000"/>
            </a:srgbClr>
          </a:solidFill>
          <a:ln/>
        </p:spPr>
      </p:sp>
      <p:sp>
        <p:nvSpPr>
          <p:cNvPr id="29" name="Shape 27"/>
          <p:cNvSpPr/>
          <p:nvPr/>
        </p:nvSpPr>
        <p:spPr>
          <a:xfrm>
            <a:off x="7410233" y="4108363"/>
            <a:ext cx="67397" cy="67397"/>
          </a:xfrm>
          <a:prstGeom prst="ellipse">
            <a:avLst/>
          </a:prstGeom>
          <a:solidFill>
            <a:srgbClr val="FFFFFF">
              <a:alpha val="27000"/>
            </a:srgbClr>
          </a:solidFill>
          <a:ln/>
        </p:spPr>
      </p:sp>
      <p:sp>
        <p:nvSpPr>
          <p:cNvPr id="30" name="Shape 28"/>
          <p:cNvSpPr/>
          <p:nvPr/>
        </p:nvSpPr>
        <p:spPr>
          <a:xfrm>
            <a:off x="7274563" y="317816"/>
            <a:ext cx="42750" cy="42750"/>
          </a:xfrm>
          <a:prstGeom prst="ellipse">
            <a:avLst/>
          </a:prstGeom>
          <a:solidFill>
            <a:srgbClr val="FFFFFF">
              <a:alpha val="2400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998811" y="714901"/>
            <a:ext cx="37175" cy="37175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</p:sp>
      <p:sp>
        <p:nvSpPr>
          <p:cNvPr id="32" name="Shape 30"/>
          <p:cNvSpPr/>
          <p:nvPr/>
        </p:nvSpPr>
        <p:spPr>
          <a:xfrm>
            <a:off x="2948888" y="4434966"/>
            <a:ext cx="49953" cy="49953"/>
          </a:xfrm>
          <a:prstGeom prst="ellipse">
            <a:avLst/>
          </a:prstGeom>
          <a:solidFill>
            <a:srgbClr val="FFFFFF">
              <a:alpha val="79000"/>
            </a:srgbClr>
          </a:solidFill>
          <a:ln/>
        </p:spPr>
      </p:sp>
      <p:sp>
        <p:nvSpPr>
          <p:cNvPr id="33" name="Shape 31"/>
          <p:cNvSpPr/>
          <p:nvPr/>
        </p:nvSpPr>
        <p:spPr>
          <a:xfrm>
            <a:off x="4327125" y="263004"/>
            <a:ext cx="29217" cy="29217"/>
          </a:xfrm>
          <a:prstGeom prst="ellipse">
            <a:avLst/>
          </a:prstGeom>
          <a:solidFill>
            <a:srgbClr val="FFFFFF">
              <a:alpha val="67000"/>
            </a:srgbClr>
          </a:solidFill>
          <a:ln/>
        </p:spPr>
      </p:sp>
      <p:sp>
        <p:nvSpPr>
          <p:cNvPr id="34" name="Shape 32"/>
          <p:cNvSpPr/>
          <p:nvPr/>
        </p:nvSpPr>
        <p:spPr>
          <a:xfrm>
            <a:off x="8489882" y="5849"/>
            <a:ext cx="67140" cy="67140"/>
          </a:xfrm>
          <a:prstGeom prst="ellipse">
            <a:avLst/>
          </a:prstGeom>
          <a:solidFill>
            <a:srgbClr val="FFFFFF">
              <a:alpha val="21000"/>
            </a:srgbClr>
          </a:solidFill>
          <a:ln/>
        </p:spPr>
      </p:sp>
      <p:sp>
        <p:nvSpPr>
          <p:cNvPr id="35" name="Shape 33"/>
          <p:cNvSpPr/>
          <p:nvPr/>
        </p:nvSpPr>
        <p:spPr>
          <a:xfrm>
            <a:off x="4997457" y="693843"/>
            <a:ext cx="41966" cy="41966"/>
          </a:xfrm>
          <a:prstGeom prst="ellipse">
            <a:avLst/>
          </a:prstGeom>
          <a:solidFill>
            <a:srgbClr val="FFFFFF">
              <a:alpha val="21000"/>
            </a:srgbClr>
          </a:solidFill>
          <a:ln/>
        </p:spPr>
      </p:sp>
      <p:sp>
        <p:nvSpPr>
          <p:cNvPr id="36" name="Shape 34"/>
          <p:cNvSpPr/>
          <p:nvPr/>
        </p:nvSpPr>
        <p:spPr>
          <a:xfrm>
            <a:off x="4056875" y="4673979"/>
            <a:ext cx="33673" cy="33673"/>
          </a:xfrm>
          <a:prstGeom prst="ellipse">
            <a:avLst/>
          </a:prstGeom>
          <a:solidFill>
            <a:srgbClr val="FFFFFF">
              <a:alpha val="48000"/>
            </a:srgbClr>
          </a:solidFill>
          <a:ln/>
        </p:spPr>
      </p:sp>
      <p:sp>
        <p:nvSpPr>
          <p:cNvPr id="37" name="Shape 35"/>
          <p:cNvSpPr/>
          <p:nvPr/>
        </p:nvSpPr>
        <p:spPr>
          <a:xfrm>
            <a:off x="7767627" y="403582"/>
            <a:ext cx="47356" cy="47356"/>
          </a:xfrm>
          <a:prstGeom prst="ellipse">
            <a:avLst/>
          </a:prstGeom>
          <a:solidFill>
            <a:srgbClr val="FFFFFF">
              <a:alpha val="58000"/>
            </a:srgbClr>
          </a:solidFill>
          <a:ln/>
        </p:spPr>
      </p:sp>
      <p:sp>
        <p:nvSpPr>
          <p:cNvPr id="38" name="Shape 36"/>
          <p:cNvSpPr/>
          <p:nvPr/>
        </p:nvSpPr>
        <p:spPr>
          <a:xfrm>
            <a:off x="7907907" y="4825270"/>
            <a:ext cx="29666" cy="29666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</p:sp>
      <p:sp>
        <p:nvSpPr>
          <p:cNvPr id="39" name="Shape 37"/>
          <p:cNvSpPr/>
          <p:nvPr/>
        </p:nvSpPr>
        <p:spPr>
          <a:xfrm>
            <a:off x="8636175" y="4213868"/>
            <a:ext cx="31799" cy="31799"/>
          </a:xfrm>
          <a:prstGeom prst="ellipse">
            <a:avLst/>
          </a:prstGeom>
          <a:solidFill>
            <a:srgbClr val="FFFFFF">
              <a:alpha val="45000"/>
            </a:srgbClr>
          </a:solidFill>
          <a:ln/>
        </p:spPr>
      </p:sp>
      <p:sp>
        <p:nvSpPr>
          <p:cNvPr id="40" name="Shape 38"/>
          <p:cNvSpPr/>
          <p:nvPr/>
        </p:nvSpPr>
        <p:spPr>
          <a:xfrm>
            <a:off x="4028499" y="371291"/>
            <a:ext cx="34397" cy="34397"/>
          </a:xfrm>
          <a:prstGeom prst="ellipse">
            <a:avLst/>
          </a:prstGeom>
          <a:solidFill>
            <a:srgbClr val="FFFFFF">
              <a:alpha val="72000"/>
            </a:srgbClr>
          </a:solidFill>
          <a:ln/>
        </p:spPr>
      </p:sp>
      <p:sp>
        <p:nvSpPr>
          <p:cNvPr id="41" name="Shape 39"/>
          <p:cNvSpPr/>
          <p:nvPr/>
        </p:nvSpPr>
        <p:spPr>
          <a:xfrm>
            <a:off x="8504606" y="4697665"/>
            <a:ext cx="52956" cy="52956"/>
          </a:xfrm>
          <a:prstGeom prst="ellipse">
            <a:avLst/>
          </a:prstGeom>
          <a:solidFill>
            <a:srgbClr val="FFFFFF">
              <a:alpha val="33000"/>
            </a:srgbClr>
          </a:solidFill>
          <a:ln/>
        </p:spPr>
      </p:sp>
      <p:sp>
        <p:nvSpPr>
          <p:cNvPr id="42" name="Text 40"/>
          <p:cNvSpPr/>
          <p:nvPr/>
        </p:nvSpPr>
        <p:spPr>
          <a:xfrm>
            <a:off x="0" y="8686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spc="400" kern="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 U R R A Y ' S   E N G L I S H</a:t>
            </a:r>
            <a:endParaRPr lang="en-US" sz="1500" dirty="0"/>
          </a:p>
        </p:txBody>
      </p:sp>
      <p:sp>
        <p:nvSpPr>
          <p:cNvPr id="43" name="Text 41"/>
          <p:cNvSpPr/>
          <p:nvPr/>
        </p:nvSpPr>
        <p:spPr>
          <a:xfrm>
            <a:off x="0" y="132588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Letter Sounds Lab</a:t>
            </a:r>
            <a:endParaRPr lang="en-US" sz="4600" dirty="0"/>
          </a:p>
        </p:txBody>
      </p:sp>
      <p:sp>
        <p:nvSpPr>
          <p:cNvPr id="44" name="Text 42"/>
          <p:cNvSpPr/>
          <p:nvPr/>
        </p:nvSpPr>
        <p:spPr>
          <a:xfrm>
            <a:off x="0" y="24688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Six letters — names, sounds, words</a:t>
            </a:r>
            <a:endParaRPr lang="en-US" sz="2000" dirty="0"/>
          </a:p>
        </p:txBody>
      </p:sp>
      <p:sp>
        <p:nvSpPr>
          <p:cNvPr id="45" name="Shape 43"/>
          <p:cNvSpPr/>
          <p:nvPr/>
        </p:nvSpPr>
        <p:spPr>
          <a:xfrm>
            <a:off x="3749040" y="3200400"/>
            <a:ext cx="1645920" cy="685800"/>
          </a:xfrm>
          <a:prstGeom prst="roundRect">
            <a:avLst>
              <a:gd name="adj" fmla="val 49333"/>
            </a:avLst>
          </a:prstGeom>
          <a:solidFill>
            <a:srgbClr val="FFD23F"/>
          </a:solidFill>
          <a:ln/>
          <a:effectLst>
            <a:outerShdw sx="100000" sy="100000" kx="0" ky="0" algn="bl" rotWithShape="0" blurRad="127000" dist="50800" dir="5400000">
              <a:srgbClr val="000000">
                <a:alpha val="35000"/>
              </a:srgbClr>
            </a:outerShdw>
          </a:effectLst>
        </p:spPr>
      </p:sp>
      <p:sp>
        <p:nvSpPr>
          <p:cNvPr id="46" name="Text 44"/>
          <p:cNvSpPr/>
          <p:nvPr/>
        </p:nvSpPr>
        <p:spPr>
          <a:xfrm>
            <a:off x="3749040" y="3200400"/>
            <a:ext cx="1645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</a:t>
            </a:r>
            <a:endParaRPr lang="en-US" sz="2600" dirty="0"/>
          </a:p>
        </p:txBody>
      </p:sp>
      <p:sp>
        <p:nvSpPr>
          <p:cNvPr id="47" name="Text 45"/>
          <p:cNvSpPr/>
          <p:nvPr/>
        </p:nvSpPr>
        <p:spPr>
          <a:xfrm>
            <a:off x="0" y="461772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murraycohen.com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CHANT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🔇  Mute ON — say it with me,  3 times!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2103120" y="1737360"/>
            <a:ext cx="4937760" cy="1920240"/>
          </a:xfrm>
          <a:prstGeom prst="roundRect">
            <a:avLst>
              <a:gd name="adj" fmla="val 9524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103120" y="1737360"/>
            <a:ext cx="493776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 /æ/</a:t>
            </a:r>
            <a:endParaRPr lang="en-US" sz="11500" dirty="0"/>
          </a:p>
        </p:txBody>
      </p:sp>
      <p:sp>
        <p:nvSpPr>
          <p:cNvPr id="9" name="Text 7"/>
          <p:cNvSpPr/>
          <p:nvPr/>
        </p:nvSpPr>
        <p:spPr>
          <a:xfrm>
            <a:off x="0" y="397764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9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👄  Mouth OPEN wide — aaaa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0" y="4480560"/>
            <a:ext cx="9144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🎤  = your turn! I will unmute 3 friends.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D23F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WARM-UP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🔊  Which letter says  /æ/  ?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1463040" y="164592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463040" y="164592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YOUR ANSWER IN THE CHAT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1188720" y="2514600"/>
            <a:ext cx="6766560" cy="1051560"/>
          </a:xfrm>
          <a:prstGeom prst="roundRect">
            <a:avLst>
              <a:gd name="adj" fmla="val 13043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88720" y="2514600"/>
            <a:ext cx="67665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Type the letter:   </a:t>
            </a:r>
            <a:pPr algn="ctr" indent="0" marL="0">
              <a:buNone/>
            </a:pPr>
            <a:r>
              <a:rPr lang="en-US" sz="24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  or  A  ?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0" y="38404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⭐ Stars: type a word that starts with A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77724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P p</a:t>
            </a:r>
            <a:endParaRPr lang="en-US" sz="6400" dirty="0"/>
          </a:p>
        </p:txBody>
      </p:sp>
      <p:sp>
        <p:nvSpPr>
          <p:cNvPr id="7" name="Shape 5"/>
          <p:cNvSpPr/>
          <p:nvPr/>
        </p:nvSpPr>
        <p:spPr>
          <a:xfrm>
            <a:off x="640080" y="2103120"/>
            <a:ext cx="3749040" cy="2286000"/>
          </a:xfrm>
          <a:prstGeom prst="roundRect">
            <a:avLst>
              <a:gd name="adj" fmla="val 7200"/>
            </a:avLst>
          </a:prstGeom>
          <a:solidFill>
            <a:srgbClr val="FFD23F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224028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NAME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640080" y="2743200"/>
            <a:ext cx="3749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“pee”</a:t>
            </a:r>
            <a:endParaRPr lang="en-US" sz="4800" dirty="0"/>
          </a:p>
        </p:txBody>
      </p:sp>
      <p:sp>
        <p:nvSpPr>
          <p:cNvPr id="10" name="Shape 8"/>
          <p:cNvSpPr/>
          <p:nvPr/>
        </p:nvSpPr>
        <p:spPr>
          <a:xfrm>
            <a:off x="4754880" y="2103120"/>
            <a:ext cx="3749040" cy="2286000"/>
          </a:xfrm>
          <a:prstGeom prst="roundRect">
            <a:avLst>
              <a:gd name="adj" fmla="val 7200"/>
            </a:avLst>
          </a:prstGeom>
          <a:solidFill>
            <a:srgbClr val="FF5D5D"/>
          </a:solidFill>
          <a:ln/>
        </p:spPr>
      </p:sp>
      <p:sp>
        <p:nvSpPr>
          <p:cNvPr id="11" name="Text 9"/>
          <p:cNvSpPr/>
          <p:nvPr/>
        </p:nvSpPr>
        <p:spPr>
          <a:xfrm>
            <a:off x="4754880" y="224028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SOUND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4754880" y="2743200"/>
            <a:ext cx="3749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/p/</a:t>
            </a:r>
            <a:endParaRPr lang="en-US" sz="4800" dirty="0"/>
          </a:p>
        </p:txBody>
      </p:sp>
      <p:sp>
        <p:nvSpPr>
          <p:cNvPr id="13" name="Text 11"/>
          <p:cNvSpPr/>
          <p:nvPr/>
        </p:nvSpPr>
        <p:spPr>
          <a:xfrm>
            <a:off x="0" y="457200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🖊️  pen</a:t>
            </a:r>
            <a:endParaRPr lang="en-US" sz="2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CHANT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🔇  Mute ON — say it with me,  3 times!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2103120" y="1737360"/>
            <a:ext cx="4937760" cy="1920240"/>
          </a:xfrm>
          <a:prstGeom prst="roundRect">
            <a:avLst>
              <a:gd name="adj" fmla="val 9524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103120" y="1737360"/>
            <a:ext cx="493776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P /p/</a:t>
            </a:r>
            <a:endParaRPr lang="en-US" sz="11500" dirty="0"/>
          </a:p>
        </p:txBody>
      </p:sp>
      <p:sp>
        <p:nvSpPr>
          <p:cNvPr id="9" name="Text 7"/>
          <p:cNvSpPr/>
          <p:nvPr/>
        </p:nvSpPr>
        <p:spPr>
          <a:xfrm>
            <a:off x="0" y="397764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9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👄  Lips pop — p! p! p! Feel the air!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0" y="4480560"/>
            <a:ext cx="9144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🎤  = your turn! I will unmute 3 friends.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77724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N n</a:t>
            </a:r>
            <a:endParaRPr lang="en-US" sz="6400" dirty="0"/>
          </a:p>
        </p:txBody>
      </p:sp>
      <p:sp>
        <p:nvSpPr>
          <p:cNvPr id="7" name="Shape 5"/>
          <p:cNvSpPr/>
          <p:nvPr/>
        </p:nvSpPr>
        <p:spPr>
          <a:xfrm>
            <a:off x="640080" y="2103120"/>
            <a:ext cx="3749040" cy="2286000"/>
          </a:xfrm>
          <a:prstGeom prst="roundRect">
            <a:avLst>
              <a:gd name="adj" fmla="val 7200"/>
            </a:avLst>
          </a:prstGeom>
          <a:solidFill>
            <a:srgbClr val="FFD23F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224028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NAME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640080" y="2743200"/>
            <a:ext cx="3749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“en”</a:t>
            </a:r>
            <a:endParaRPr lang="en-US" sz="4800" dirty="0"/>
          </a:p>
        </p:txBody>
      </p:sp>
      <p:sp>
        <p:nvSpPr>
          <p:cNvPr id="10" name="Shape 8"/>
          <p:cNvSpPr/>
          <p:nvPr/>
        </p:nvSpPr>
        <p:spPr>
          <a:xfrm>
            <a:off x="4754880" y="2103120"/>
            <a:ext cx="3749040" cy="2286000"/>
          </a:xfrm>
          <a:prstGeom prst="roundRect">
            <a:avLst>
              <a:gd name="adj" fmla="val 7200"/>
            </a:avLst>
          </a:prstGeom>
          <a:solidFill>
            <a:srgbClr val="FF5D5D"/>
          </a:solidFill>
          <a:ln/>
        </p:spPr>
      </p:sp>
      <p:sp>
        <p:nvSpPr>
          <p:cNvPr id="11" name="Text 9"/>
          <p:cNvSpPr/>
          <p:nvPr/>
        </p:nvSpPr>
        <p:spPr>
          <a:xfrm>
            <a:off x="4754880" y="224028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SOUND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4754880" y="2743200"/>
            <a:ext cx="3749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/nnn/</a:t>
            </a:r>
            <a:endParaRPr lang="en-US" sz="4800" dirty="0"/>
          </a:p>
        </p:txBody>
      </p:sp>
      <p:sp>
        <p:nvSpPr>
          <p:cNvPr id="13" name="Text 11"/>
          <p:cNvSpPr/>
          <p:nvPr/>
        </p:nvSpPr>
        <p:spPr>
          <a:xfrm>
            <a:off x="0" y="457200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👃  nose</a:t>
            </a:r>
            <a:endParaRPr lang="en-US" sz="2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CHANT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🔇  Mute ON — say it with me,  3 times!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2103120" y="1737360"/>
            <a:ext cx="4937760" cy="1920240"/>
          </a:xfrm>
          <a:prstGeom prst="roundRect">
            <a:avLst>
              <a:gd name="adj" fmla="val 9524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103120" y="1737360"/>
            <a:ext cx="493776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N /nnn/</a:t>
            </a:r>
            <a:endParaRPr lang="en-US" sz="8000" dirty="0"/>
          </a:p>
        </p:txBody>
      </p:sp>
      <p:sp>
        <p:nvSpPr>
          <p:cNvPr id="9" name="Text 7"/>
          <p:cNvSpPr/>
          <p:nvPr/>
        </p:nvSpPr>
        <p:spPr>
          <a:xfrm>
            <a:off x="0" y="397764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9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👄  Tongue up, sound in your NOSE — nnn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0" y="4480560"/>
            <a:ext cx="9144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🎤  = your turn! I will unmute 3 friends.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D23F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WARM-UP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🔊  Which letter says  /nnn/  ?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1463040" y="164592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463040" y="164592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YOUR ANSWER IN THE CHAT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1188720" y="2514600"/>
            <a:ext cx="6766560" cy="1051560"/>
          </a:xfrm>
          <a:prstGeom prst="roundRect">
            <a:avLst>
              <a:gd name="adj" fmla="val 13043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88720" y="2514600"/>
            <a:ext cx="67665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Type the letter:   </a:t>
            </a:r>
            <a:pPr algn="ctr" indent="0" marL="0">
              <a:buNone/>
            </a:pPr>
            <a:r>
              <a:rPr lang="en-US" sz="24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P  or  N  ?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0" y="38404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⭐ Stars: type a word that starts with N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REVIEW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⭐  Our six letters!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502920" y="1737360"/>
            <a:ext cx="2377440" cy="1188720"/>
          </a:xfrm>
          <a:prstGeom prst="roundRect">
            <a:avLst>
              <a:gd name="adj" fmla="val 11538"/>
            </a:avLst>
          </a:prstGeom>
          <a:solidFill>
            <a:srgbClr val="FFD23F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  🌙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502920" y="237744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“em”  ·  /mmm/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3383280" y="1737360"/>
            <a:ext cx="2377440" cy="1188720"/>
          </a:xfrm>
          <a:prstGeom prst="roundRect">
            <a:avLst>
              <a:gd name="adj" fmla="val 11538"/>
            </a:avLst>
          </a:prstGeom>
          <a:solidFill>
            <a:srgbClr val="FFD23F"/>
          </a:solidFill>
          <a:ln/>
        </p:spPr>
      </p:sp>
      <p:sp>
        <p:nvSpPr>
          <p:cNvPr id="11" name="Text 9"/>
          <p:cNvSpPr/>
          <p:nvPr/>
        </p:nvSpPr>
        <p:spPr>
          <a:xfrm>
            <a:off x="3383280" y="1828800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  ☀️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3383280" y="237744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“ess”  ·  /sss/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6263640" y="1737360"/>
            <a:ext cx="2377440" cy="1188720"/>
          </a:xfrm>
          <a:prstGeom prst="roundRect">
            <a:avLst>
              <a:gd name="adj" fmla="val 11538"/>
            </a:avLst>
          </a:prstGeom>
          <a:solidFill>
            <a:srgbClr val="FFD23F"/>
          </a:solidFill>
          <a:ln/>
        </p:spPr>
      </p:sp>
      <p:sp>
        <p:nvSpPr>
          <p:cNvPr id="14" name="Text 12"/>
          <p:cNvSpPr/>
          <p:nvPr/>
        </p:nvSpPr>
        <p:spPr>
          <a:xfrm>
            <a:off x="6263640" y="1828800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  🦷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6263640" y="237744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“tee”  ·  /t/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502920" y="3200400"/>
            <a:ext cx="2377440" cy="1188720"/>
          </a:xfrm>
          <a:prstGeom prst="roundRect">
            <a:avLst>
              <a:gd name="adj" fmla="val 11538"/>
            </a:avLst>
          </a:prstGeom>
          <a:solidFill>
            <a:srgbClr val="3EE0CF"/>
          </a:solidFill>
          <a:ln/>
        </p:spPr>
      </p:sp>
      <p:sp>
        <p:nvSpPr>
          <p:cNvPr id="17" name="Text 15"/>
          <p:cNvSpPr/>
          <p:nvPr/>
        </p:nvSpPr>
        <p:spPr>
          <a:xfrm>
            <a:off x="502920" y="3291840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  🍎</a:t>
            </a:r>
            <a:endParaRPr lang="en-US" sz="3000" dirty="0"/>
          </a:p>
        </p:txBody>
      </p:sp>
      <p:sp>
        <p:nvSpPr>
          <p:cNvPr id="18" name="Text 16"/>
          <p:cNvSpPr/>
          <p:nvPr/>
        </p:nvSpPr>
        <p:spPr>
          <a:xfrm>
            <a:off x="502920" y="384048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“ay”  ·  /æ/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3383280" y="3200400"/>
            <a:ext cx="2377440" cy="1188720"/>
          </a:xfrm>
          <a:prstGeom prst="roundRect">
            <a:avLst>
              <a:gd name="adj" fmla="val 11538"/>
            </a:avLst>
          </a:prstGeom>
          <a:solidFill>
            <a:srgbClr val="3EE0CF"/>
          </a:solidFill>
          <a:ln/>
        </p:spPr>
      </p:sp>
      <p:sp>
        <p:nvSpPr>
          <p:cNvPr id="20" name="Text 18"/>
          <p:cNvSpPr/>
          <p:nvPr/>
        </p:nvSpPr>
        <p:spPr>
          <a:xfrm>
            <a:off x="3383280" y="3291840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P  🖊️</a:t>
            </a:r>
            <a:endParaRPr lang="en-US" sz="3000" dirty="0"/>
          </a:p>
        </p:txBody>
      </p:sp>
      <p:sp>
        <p:nvSpPr>
          <p:cNvPr id="21" name="Text 19"/>
          <p:cNvSpPr/>
          <p:nvPr/>
        </p:nvSpPr>
        <p:spPr>
          <a:xfrm>
            <a:off x="3383280" y="384048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“pee”  ·  /p/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6263640" y="3200400"/>
            <a:ext cx="2377440" cy="1188720"/>
          </a:xfrm>
          <a:prstGeom prst="roundRect">
            <a:avLst>
              <a:gd name="adj" fmla="val 11538"/>
            </a:avLst>
          </a:prstGeom>
          <a:solidFill>
            <a:srgbClr val="3EE0CF"/>
          </a:solidFill>
          <a:ln/>
        </p:spPr>
      </p:sp>
      <p:sp>
        <p:nvSpPr>
          <p:cNvPr id="23" name="Text 21"/>
          <p:cNvSpPr/>
          <p:nvPr/>
        </p:nvSpPr>
        <p:spPr>
          <a:xfrm>
            <a:off x="6263640" y="3291840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N  👃</a:t>
            </a:r>
            <a:endParaRPr lang="en-US" sz="3000" dirty="0"/>
          </a:p>
        </p:txBody>
      </p:sp>
      <p:sp>
        <p:nvSpPr>
          <p:cNvPr id="24" name="Text 22"/>
          <p:cNvSpPr/>
          <p:nvPr/>
        </p:nvSpPr>
        <p:spPr>
          <a:xfrm>
            <a:off x="6263640" y="384048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“en”  ·  /nnn/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77724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 m</a:t>
            </a:r>
            <a:endParaRPr lang="en-US" sz="6400" dirty="0"/>
          </a:p>
        </p:txBody>
      </p:sp>
      <p:sp>
        <p:nvSpPr>
          <p:cNvPr id="7" name="Shape 5"/>
          <p:cNvSpPr/>
          <p:nvPr/>
        </p:nvSpPr>
        <p:spPr>
          <a:xfrm>
            <a:off x="640080" y="2103120"/>
            <a:ext cx="3749040" cy="2286000"/>
          </a:xfrm>
          <a:prstGeom prst="roundRect">
            <a:avLst>
              <a:gd name="adj" fmla="val 7200"/>
            </a:avLst>
          </a:prstGeom>
          <a:solidFill>
            <a:srgbClr val="FFD23F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224028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NAME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640080" y="2743200"/>
            <a:ext cx="3749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“em”</a:t>
            </a:r>
            <a:endParaRPr lang="en-US" sz="4800" dirty="0"/>
          </a:p>
        </p:txBody>
      </p:sp>
      <p:sp>
        <p:nvSpPr>
          <p:cNvPr id="10" name="Shape 8"/>
          <p:cNvSpPr/>
          <p:nvPr/>
        </p:nvSpPr>
        <p:spPr>
          <a:xfrm>
            <a:off x="4754880" y="2103120"/>
            <a:ext cx="3749040" cy="2286000"/>
          </a:xfrm>
          <a:prstGeom prst="roundRect">
            <a:avLst>
              <a:gd name="adj" fmla="val 7200"/>
            </a:avLst>
          </a:prstGeom>
          <a:solidFill>
            <a:srgbClr val="FF5D5D"/>
          </a:solidFill>
          <a:ln/>
        </p:spPr>
      </p:sp>
      <p:sp>
        <p:nvSpPr>
          <p:cNvPr id="11" name="Text 9"/>
          <p:cNvSpPr/>
          <p:nvPr/>
        </p:nvSpPr>
        <p:spPr>
          <a:xfrm>
            <a:off x="4754880" y="224028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SOUND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4754880" y="2743200"/>
            <a:ext cx="3749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/mmm/</a:t>
            </a:r>
            <a:endParaRPr lang="en-US" sz="4800" dirty="0"/>
          </a:p>
        </p:txBody>
      </p:sp>
      <p:sp>
        <p:nvSpPr>
          <p:cNvPr id="13" name="Text 11"/>
          <p:cNvSpPr/>
          <p:nvPr/>
        </p:nvSpPr>
        <p:spPr>
          <a:xfrm>
            <a:off x="0" y="457200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🌙  moon</a:t>
            </a:r>
            <a:endParaRPr lang="en-US" sz="2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CHANT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🔇  Mute ON — say it with me,  3 times!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2103120" y="1737360"/>
            <a:ext cx="4937760" cy="1920240"/>
          </a:xfrm>
          <a:prstGeom prst="roundRect">
            <a:avLst>
              <a:gd name="adj" fmla="val 9524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103120" y="1737360"/>
            <a:ext cx="493776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 /mmm/</a:t>
            </a:r>
            <a:endParaRPr lang="en-US" sz="8000" dirty="0"/>
          </a:p>
        </p:txBody>
      </p:sp>
      <p:sp>
        <p:nvSpPr>
          <p:cNvPr id="9" name="Text 7"/>
          <p:cNvSpPr/>
          <p:nvPr/>
        </p:nvSpPr>
        <p:spPr>
          <a:xfrm>
            <a:off x="0" y="397764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9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👄  Lips together — hummmm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0" y="4480560"/>
            <a:ext cx="9144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🎤  = your turn! I will unmute 3 friends.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77724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 s</a:t>
            </a:r>
            <a:endParaRPr lang="en-US" sz="6400" dirty="0"/>
          </a:p>
        </p:txBody>
      </p:sp>
      <p:sp>
        <p:nvSpPr>
          <p:cNvPr id="7" name="Shape 5"/>
          <p:cNvSpPr/>
          <p:nvPr/>
        </p:nvSpPr>
        <p:spPr>
          <a:xfrm>
            <a:off x="640080" y="2103120"/>
            <a:ext cx="3749040" cy="2286000"/>
          </a:xfrm>
          <a:prstGeom prst="roundRect">
            <a:avLst>
              <a:gd name="adj" fmla="val 7200"/>
            </a:avLst>
          </a:prstGeom>
          <a:solidFill>
            <a:srgbClr val="FFD23F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224028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NAME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640080" y="2743200"/>
            <a:ext cx="3749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“ess”</a:t>
            </a:r>
            <a:endParaRPr lang="en-US" sz="4800" dirty="0"/>
          </a:p>
        </p:txBody>
      </p:sp>
      <p:sp>
        <p:nvSpPr>
          <p:cNvPr id="10" name="Shape 8"/>
          <p:cNvSpPr/>
          <p:nvPr/>
        </p:nvSpPr>
        <p:spPr>
          <a:xfrm>
            <a:off x="4754880" y="2103120"/>
            <a:ext cx="3749040" cy="2286000"/>
          </a:xfrm>
          <a:prstGeom prst="roundRect">
            <a:avLst>
              <a:gd name="adj" fmla="val 7200"/>
            </a:avLst>
          </a:prstGeom>
          <a:solidFill>
            <a:srgbClr val="FF5D5D"/>
          </a:solidFill>
          <a:ln/>
        </p:spPr>
      </p:sp>
      <p:sp>
        <p:nvSpPr>
          <p:cNvPr id="11" name="Text 9"/>
          <p:cNvSpPr/>
          <p:nvPr/>
        </p:nvSpPr>
        <p:spPr>
          <a:xfrm>
            <a:off x="4754880" y="224028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SOUND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4754880" y="2743200"/>
            <a:ext cx="3749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/sss/</a:t>
            </a:r>
            <a:endParaRPr lang="en-US" sz="4800" dirty="0"/>
          </a:p>
        </p:txBody>
      </p:sp>
      <p:sp>
        <p:nvSpPr>
          <p:cNvPr id="13" name="Text 11"/>
          <p:cNvSpPr/>
          <p:nvPr/>
        </p:nvSpPr>
        <p:spPr>
          <a:xfrm>
            <a:off x="0" y="457200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☀️  sun</a:t>
            </a:r>
            <a:endParaRPr lang="en-US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CHANT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🔇  Mute ON — say it with me,  3 times!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2103120" y="1737360"/>
            <a:ext cx="4937760" cy="1920240"/>
          </a:xfrm>
          <a:prstGeom prst="roundRect">
            <a:avLst>
              <a:gd name="adj" fmla="val 9524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103120" y="1737360"/>
            <a:ext cx="493776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 /sss/</a:t>
            </a:r>
            <a:endParaRPr lang="en-US" sz="8000" dirty="0"/>
          </a:p>
        </p:txBody>
      </p:sp>
      <p:sp>
        <p:nvSpPr>
          <p:cNvPr id="9" name="Text 7"/>
          <p:cNvSpPr/>
          <p:nvPr/>
        </p:nvSpPr>
        <p:spPr>
          <a:xfrm>
            <a:off x="0" y="397764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9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👄  Smile, teeth close — snake sound: sss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0" y="4480560"/>
            <a:ext cx="9144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🎤  = your turn! I will unmute 3 friends.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D23F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WARM-UP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🔊  Which letter says  /sss/  ?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1463040" y="164592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463040" y="164592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YOUR ANSWER IN THE CHAT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1188720" y="2514600"/>
            <a:ext cx="6766560" cy="1051560"/>
          </a:xfrm>
          <a:prstGeom prst="roundRect">
            <a:avLst>
              <a:gd name="adj" fmla="val 13043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88720" y="2514600"/>
            <a:ext cx="67665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Type the letter:   </a:t>
            </a:r>
            <a:pPr algn="ctr" indent="0" marL="0">
              <a:buNone/>
            </a:pPr>
            <a:r>
              <a:rPr lang="en-US" sz="24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  or  S  ?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0" y="38404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⭐ Stars: type a word that starts with S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77724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 t</a:t>
            </a:r>
            <a:endParaRPr lang="en-US" sz="6400" dirty="0"/>
          </a:p>
        </p:txBody>
      </p:sp>
      <p:sp>
        <p:nvSpPr>
          <p:cNvPr id="7" name="Shape 5"/>
          <p:cNvSpPr/>
          <p:nvPr/>
        </p:nvSpPr>
        <p:spPr>
          <a:xfrm>
            <a:off x="640080" y="2103120"/>
            <a:ext cx="3749040" cy="2286000"/>
          </a:xfrm>
          <a:prstGeom prst="roundRect">
            <a:avLst>
              <a:gd name="adj" fmla="val 7200"/>
            </a:avLst>
          </a:prstGeom>
          <a:solidFill>
            <a:srgbClr val="FFD23F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224028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NAME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640080" y="2743200"/>
            <a:ext cx="3749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“tee”</a:t>
            </a:r>
            <a:endParaRPr lang="en-US" sz="4800" dirty="0"/>
          </a:p>
        </p:txBody>
      </p:sp>
      <p:sp>
        <p:nvSpPr>
          <p:cNvPr id="10" name="Shape 8"/>
          <p:cNvSpPr/>
          <p:nvPr/>
        </p:nvSpPr>
        <p:spPr>
          <a:xfrm>
            <a:off x="4754880" y="2103120"/>
            <a:ext cx="3749040" cy="2286000"/>
          </a:xfrm>
          <a:prstGeom prst="roundRect">
            <a:avLst>
              <a:gd name="adj" fmla="val 7200"/>
            </a:avLst>
          </a:prstGeom>
          <a:solidFill>
            <a:srgbClr val="FF5D5D"/>
          </a:solidFill>
          <a:ln/>
        </p:spPr>
      </p:sp>
      <p:sp>
        <p:nvSpPr>
          <p:cNvPr id="11" name="Text 9"/>
          <p:cNvSpPr/>
          <p:nvPr/>
        </p:nvSpPr>
        <p:spPr>
          <a:xfrm>
            <a:off x="4754880" y="224028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SOUND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4754880" y="2743200"/>
            <a:ext cx="3749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/t/</a:t>
            </a:r>
            <a:endParaRPr lang="en-US" sz="4800" dirty="0"/>
          </a:p>
        </p:txBody>
      </p:sp>
      <p:sp>
        <p:nvSpPr>
          <p:cNvPr id="13" name="Text 11"/>
          <p:cNvSpPr/>
          <p:nvPr/>
        </p:nvSpPr>
        <p:spPr>
          <a:xfrm>
            <a:off x="0" y="457200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🦷  teeth</a:t>
            </a:r>
            <a:endParaRPr lang="en-US" sz="2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CHANT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🔇  Mute ON — say it with me,  3 times!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2103120" y="1737360"/>
            <a:ext cx="4937760" cy="1920240"/>
          </a:xfrm>
          <a:prstGeom prst="roundRect">
            <a:avLst>
              <a:gd name="adj" fmla="val 9524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103120" y="1737360"/>
            <a:ext cx="493776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 /t/</a:t>
            </a:r>
            <a:endParaRPr lang="en-US" sz="11500" dirty="0"/>
          </a:p>
        </p:txBody>
      </p:sp>
      <p:sp>
        <p:nvSpPr>
          <p:cNvPr id="9" name="Text 7"/>
          <p:cNvSpPr/>
          <p:nvPr/>
        </p:nvSpPr>
        <p:spPr>
          <a:xfrm>
            <a:off x="0" y="397764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9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👄  Tongue taps behind your teeth — t! t! t!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0" y="4480560"/>
            <a:ext cx="9144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🎤  = your turn! I will unmute 3 friends.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77724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 a</a:t>
            </a:r>
            <a:endParaRPr lang="en-US" sz="6400" dirty="0"/>
          </a:p>
        </p:txBody>
      </p:sp>
      <p:sp>
        <p:nvSpPr>
          <p:cNvPr id="7" name="Shape 5"/>
          <p:cNvSpPr/>
          <p:nvPr/>
        </p:nvSpPr>
        <p:spPr>
          <a:xfrm>
            <a:off x="640080" y="2103120"/>
            <a:ext cx="3749040" cy="2286000"/>
          </a:xfrm>
          <a:prstGeom prst="roundRect">
            <a:avLst>
              <a:gd name="adj" fmla="val 7200"/>
            </a:avLst>
          </a:prstGeom>
          <a:solidFill>
            <a:srgbClr val="FFD23F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224028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NAME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640080" y="2743200"/>
            <a:ext cx="3749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“ay”</a:t>
            </a:r>
            <a:endParaRPr lang="en-US" sz="4800" dirty="0"/>
          </a:p>
        </p:txBody>
      </p:sp>
      <p:sp>
        <p:nvSpPr>
          <p:cNvPr id="10" name="Shape 8"/>
          <p:cNvSpPr/>
          <p:nvPr/>
        </p:nvSpPr>
        <p:spPr>
          <a:xfrm>
            <a:off x="4754880" y="2103120"/>
            <a:ext cx="3749040" cy="2286000"/>
          </a:xfrm>
          <a:prstGeom prst="roundRect">
            <a:avLst>
              <a:gd name="adj" fmla="val 7200"/>
            </a:avLst>
          </a:prstGeom>
          <a:solidFill>
            <a:srgbClr val="FF5D5D"/>
          </a:solidFill>
          <a:ln/>
        </p:spPr>
      </p:sp>
      <p:sp>
        <p:nvSpPr>
          <p:cNvPr id="11" name="Text 9"/>
          <p:cNvSpPr/>
          <p:nvPr/>
        </p:nvSpPr>
        <p:spPr>
          <a:xfrm>
            <a:off x="4754880" y="224028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SOUND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4754880" y="2743200"/>
            <a:ext cx="3749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/æ/</a:t>
            </a:r>
            <a:endParaRPr lang="en-US" sz="4800" dirty="0"/>
          </a:p>
        </p:txBody>
      </p:sp>
      <p:sp>
        <p:nvSpPr>
          <p:cNvPr id="13" name="Text 11"/>
          <p:cNvSpPr/>
          <p:nvPr/>
        </p:nvSpPr>
        <p:spPr>
          <a:xfrm>
            <a:off x="0" y="457200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🍎  apple</a:t>
            </a:r>
            <a:endParaRPr lang="en-US" sz="2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Letter Sounds Lab</dc:title>
  <dc:subject>PptxGenJS Presentation</dc:subject>
  <dc:creator>Murray Cohen</dc:creator>
  <cp:lastModifiedBy>Murray Cohen</cp:lastModifiedBy>
  <cp:revision>1</cp:revision>
  <dcterms:created xsi:type="dcterms:W3CDTF">2026-06-12T17:49:40Z</dcterms:created>
  <dcterms:modified xsi:type="dcterms:W3CDTF">2026-06-12T17:49:40Z</dcterms:modified>
</cp:coreProperties>
</file>