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RUN ORDER: this warm-up → 02-1 Letter Sounds Lab 2 → 02-2 CVC Blending Workshop → 02-3 Word Building Game → breakout → exit ticket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Daily routine, day 2. Call sounds from yesterday's six: /mmm/ … /sss/ … /æ/ … /t/ … /p/ … /nnn/. Stars: say 'moon', 'sun' — they type m, s. Watch the alphabet group.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Build excitement: by the end of TODAY you will read real English words you never saw before. That's a superpower.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Sunshine = teacher-led clinic today (Tue/Thu pattern). Stars will surprise you — accept any real word.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They type any word from today: mat, map, man, pan, nap, tap... Celebrate each by name.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6133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143474" y="613726"/>
            <a:ext cx="40210" cy="40210"/>
          </a:xfrm>
          <a:prstGeom prst="ellipse">
            <a:avLst/>
          </a:prstGeom>
          <a:solidFill>
            <a:srgbClr val="FFFFFF">
              <a:alpha val="25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3867657" y="227054"/>
            <a:ext cx="62789" cy="62789"/>
          </a:xfrm>
          <a:prstGeom prst="ellipse">
            <a:avLst/>
          </a:prstGeom>
          <a:solidFill>
            <a:srgbClr val="FFFFFF">
              <a:alpha val="61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990126" y="4810610"/>
            <a:ext cx="39623" cy="39623"/>
          </a:xfrm>
          <a:prstGeom prst="ellipse">
            <a:avLst/>
          </a:prstGeom>
          <a:solidFill>
            <a:srgbClr val="FFFFFF">
              <a:alpha val="29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5556164" y="4678736"/>
            <a:ext cx="35105" cy="35105"/>
          </a:xfrm>
          <a:prstGeom prst="ellipse">
            <a:avLst/>
          </a:prstGeom>
          <a:solidFill>
            <a:srgbClr val="FFFFFF">
              <a:alpha val="38000"/>
            </a:srgbClr>
          </a:solidFill>
          <a:ln/>
        </p:spPr>
      </p:sp>
      <p:sp>
        <p:nvSpPr>
          <p:cNvPr id="6" name="Shape 4"/>
          <p:cNvSpPr/>
          <p:nvPr/>
        </p:nvSpPr>
        <p:spPr>
          <a:xfrm>
            <a:off x="7510234" y="4344595"/>
            <a:ext cx="41701" cy="41701"/>
          </a:xfrm>
          <a:prstGeom prst="ellipse">
            <a:avLst/>
          </a:prstGeom>
          <a:solidFill>
            <a:srgbClr val="FFFFFF">
              <a:alpha val="49000"/>
            </a:srgbClr>
          </a:solidFill>
          <a:ln/>
        </p:spPr>
      </p:sp>
      <p:sp>
        <p:nvSpPr>
          <p:cNvPr id="7" name="Shape 5"/>
          <p:cNvSpPr/>
          <p:nvPr/>
        </p:nvSpPr>
        <p:spPr>
          <a:xfrm>
            <a:off x="8010492" y="165812"/>
            <a:ext cx="59815" cy="59815"/>
          </a:xfrm>
          <a:prstGeom prst="ellipse">
            <a:avLst/>
          </a:prstGeom>
          <a:solidFill>
            <a:srgbClr val="FFFFFF">
              <a:alpha val="45000"/>
            </a:srgbClr>
          </a:solidFill>
          <a:ln/>
        </p:spPr>
      </p:sp>
      <p:sp>
        <p:nvSpPr>
          <p:cNvPr id="8" name="Shape 6"/>
          <p:cNvSpPr/>
          <p:nvPr/>
        </p:nvSpPr>
        <p:spPr>
          <a:xfrm>
            <a:off x="2964802" y="521824"/>
            <a:ext cx="54424" cy="54424"/>
          </a:xfrm>
          <a:prstGeom prst="ellipse">
            <a:avLst/>
          </a:prstGeom>
          <a:solidFill>
            <a:srgbClr val="FFFFFF">
              <a:alpha val="27000"/>
            </a:srgbClr>
          </a:solidFill>
          <a:ln/>
        </p:spPr>
      </p:sp>
      <p:sp>
        <p:nvSpPr>
          <p:cNvPr id="9" name="Shape 7"/>
          <p:cNvSpPr/>
          <p:nvPr/>
        </p:nvSpPr>
        <p:spPr>
          <a:xfrm>
            <a:off x="4133236" y="760913"/>
            <a:ext cx="54763" cy="54763"/>
          </a:xfrm>
          <a:prstGeom prst="ellipse">
            <a:avLst/>
          </a:prstGeom>
          <a:solidFill>
            <a:srgbClr val="FFFFFF">
              <a:alpha val="53000"/>
            </a:srgbClr>
          </a:solidFill>
          <a:ln/>
        </p:spPr>
      </p:sp>
      <p:sp>
        <p:nvSpPr>
          <p:cNvPr id="10" name="Shape 8"/>
          <p:cNvSpPr/>
          <p:nvPr/>
        </p:nvSpPr>
        <p:spPr>
          <a:xfrm>
            <a:off x="8406845" y="4243638"/>
            <a:ext cx="52141" cy="52141"/>
          </a:xfrm>
          <a:prstGeom prst="ellipse">
            <a:avLst/>
          </a:prstGeom>
          <a:solidFill>
            <a:srgbClr val="FFFFFF">
              <a:alpha val="38000"/>
            </a:srgbClr>
          </a:solidFill>
          <a:ln/>
        </p:spPr>
      </p:sp>
      <p:sp>
        <p:nvSpPr>
          <p:cNvPr id="11" name="Shape 9"/>
          <p:cNvSpPr/>
          <p:nvPr/>
        </p:nvSpPr>
        <p:spPr>
          <a:xfrm>
            <a:off x="5559544" y="4169051"/>
            <a:ext cx="71783" cy="71783"/>
          </a:xfrm>
          <a:prstGeom prst="ellipse">
            <a:avLst/>
          </a:prstGeom>
          <a:solidFill>
            <a:srgbClr val="FFFFFF">
              <a:alpha val="26000"/>
            </a:srgbClr>
          </a:solidFill>
          <a:ln/>
        </p:spPr>
      </p:sp>
      <p:sp>
        <p:nvSpPr>
          <p:cNvPr id="12" name="Shape 10"/>
          <p:cNvSpPr/>
          <p:nvPr/>
        </p:nvSpPr>
        <p:spPr>
          <a:xfrm>
            <a:off x="570193" y="505922"/>
            <a:ext cx="59182" cy="59182"/>
          </a:xfrm>
          <a:prstGeom prst="ellipse">
            <a:avLst/>
          </a:prstGeom>
          <a:solidFill>
            <a:srgbClr val="FFFFFF">
              <a:alpha val="77000"/>
            </a:srgbClr>
          </a:solidFill>
          <a:ln/>
        </p:spPr>
      </p:sp>
      <p:sp>
        <p:nvSpPr>
          <p:cNvPr id="13" name="Shape 11"/>
          <p:cNvSpPr/>
          <p:nvPr/>
        </p:nvSpPr>
        <p:spPr>
          <a:xfrm>
            <a:off x="2165772" y="740939"/>
            <a:ext cx="32940" cy="32940"/>
          </a:xfrm>
          <a:prstGeom prst="ellipse">
            <a:avLst/>
          </a:prstGeom>
          <a:solidFill>
            <a:srgbClr val="FFFFFF">
              <a:alpha val="25000"/>
            </a:srgbClr>
          </a:solidFill>
          <a:ln/>
        </p:spPr>
      </p:sp>
      <p:sp>
        <p:nvSpPr>
          <p:cNvPr id="14" name="Shape 12"/>
          <p:cNvSpPr/>
          <p:nvPr/>
        </p:nvSpPr>
        <p:spPr>
          <a:xfrm>
            <a:off x="6002187" y="703285"/>
            <a:ext cx="69722" cy="69722"/>
          </a:xfrm>
          <a:prstGeom prst="ellipse">
            <a:avLst/>
          </a:prstGeom>
          <a:solidFill>
            <a:srgbClr val="FFFFFF">
              <a:alpha val="50000"/>
            </a:srgbClr>
          </a:solidFill>
          <a:ln/>
        </p:spPr>
      </p:sp>
      <p:sp>
        <p:nvSpPr>
          <p:cNvPr id="15" name="Shape 13"/>
          <p:cNvSpPr/>
          <p:nvPr/>
        </p:nvSpPr>
        <p:spPr>
          <a:xfrm>
            <a:off x="1370521" y="664779"/>
            <a:ext cx="68787" cy="68787"/>
          </a:xfrm>
          <a:prstGeom prst="ellipse">
            <a:avLst/>
          </a:prstGeom>
          <a:solidFill>
            <a:srgbClr val="FFFFFF">
              <a:alpha val="58000"/>
            </a:srgbClr>
          </a:solidFill>
          <a:ln/>
        </p:spPr>
      </p:sp>
      <p:sp>
        <p:nvSpPr>
          <p:cNvPr id="16" name="Shape 14"/>
          <p:cNvSpPr/>
          <p:nvPr/>
        </p:nvSpPr>
        <p:spPr>
          <a:xfrm>
            <a:off x="4735881" y="4704135"/>
            <a:ext cx="72877" cy="72877"/>
          </a:xfrm>
          <a:prstGeom prst="ellipse">
            <a:avLst/>
          </a:prstGeom>
          <a:solidFill>
            <a:srgbClr val="FFFFFF">
              <a:alpha val="79000"/>
            </a:srgbClr>
          </a:solidFill>
          <a:ln/>
        </p:spPr>
      </p:sp>
      <p:sp>
        <p:nvSpPr>
          <p:cNvPr id="17" name="Shape 15"/>
          <p:cNvSpPr/>
          <p:nvPr/>
        </p:nvSpPr>
        <p:spPr>
          <a:xfrm>
            <a:off x="6313449" y="715855"/>
            <a:ext cx="68080" cy="68080"/>
          </a:xfrm>
          <a:prstGeom prst="ellipse">
            <a:avLst/>
          </a:prstGeom>
          <a:solidFill>
            <a:srgbClr val="FFFFFF">
              <a:alpha val="33000"/>
            </a:srgbClr>
          </a:solidFill>
          <a:ln/>
        </p:spPr>
      </p:sp>
      <p:sp>
        <p:nvSpPr>
          <p:cNvPr id="18" name="Shape 16"/>
          <p:cNvSpPr/>
          <p:nvPr/>
        </p:nvSpPr>
        <p:spPr>
          <a:xfrm>
            <a:off x="6254904" y="663728"/>
            <a:ext cx="32891" cy="32891"/>
          </a:xfrm>
          <a:prstGeom prst="ellipse">
            <a:avLst/>
          </a:prstGeom>
          <a:solidFill>
            <a:srgbClr val="FFFFFF">
              <a:alpha val="54000"/>
            </a:srgbClr>
          </a:solidFill>
          <a:ln/>
        </p:spPr>
      </p:sp>
      <p:sp>
        <p:nvSpPr>
          <p:cNvPr id="19" name="Shape 17"/>
          <p:cNvSpPr/>
          <p:nvPr/>
        </p:nvSpPr>
        <p:spPr>
          <a:xfrm>
            <a:off x="293775" y="4210489"/>
            <a:ext cx="28794" cy="28794"/>
          </a:xfrm>
          <a:prstGeom prst="ellipse">
            <a:avLst/>
          </a:prstGeom>
          <a:solidFill>
            <a:srgbClr val="FFFFFF">
              <a:alpha val="29000"/>
            </a:srgbClr>
          </a:solidFill>
          <a:ln/>
        </p:spPr>
      </p:sp>
      <p:sp>
        <p:nvSpPr>
          <p:cNvPr id="20" name="Shape 18"/>
          <p:cNvSpPr/>
          <p:nvPr/>
        </p:nvSpPr>
        <p:spPr>
          <a:xfrm>
            <a:off x="8350198" y="456946"/>
            <a:ext cx="65132" cy="65132"/>
          </a:xfrm>
          <a:prstGeom prst="ellipse">
            <a:avLst/>
          </a:prstGeom>
          <a:solidFill>
            <a:srgbClr val="FFFFFF">
              <a:alpha val="64000"/>
            </a:srgbClr>
          </a:solidFill>
          <a:ln/>
        </p:spPr>
      </p:sp>
      <p:sp>
        <p:nvSpPr>
          <p:cNvPr id="21" name="Shape 19"/>
          <p:cNvSpPr/>
          <p:nvPr/>
        </p:nvSpPr>
        <p:spPr>
          <a:xfrm>
            <a:off x="7953256" y="313019"/>
            <a:ext cx="35676" cy="35676"/>
          </a:xfrm>
          <a:prstGeom prst="ellipse">
            <a:avLst/>
          </a:prstGeom>
          <a:solidFill>
            <a:srgbClr val="FFFFFF">
              <a:alpha val="41000"/>
            </a:srgbClr>
          </a:solidFill>
          <a:ln/>
        </p:spPr>
      </p:sp>
      <p:sp>
        <p:nvSpPr>
          <p:cNvPr id="22" name="Shape 20"/>
          <p:cNvSpPr/>
          <p:nvPr/>
        </p:nvSpPr>
        <p:spPr>
          <a:xfrm>
            <a:off x="4159099" y="306067"/>
            <a:ext cx="45487" cy="45487"/>
          </a:xfrm>
          <a:prstGeom prst="ellipse">
            <a:avLst/>
          </a:prstGeom>
          <a:solidFill>
            <a:srgbClr val="FFFFFF">
              <a:alpha val="55000"/>
            </a:srgbClr>
          </a:solidFill>
          <a:ln/>
        </p:spPr>
      </p:sp>
      <p:sp>
        <p:nvSpPr>
          <p:cNvPr id="23" name="Shape 21"/>
          <p:cNvSpPr/>
          <p:nvPr/>
        </p:nvSpPr>
        <p:spPr>
          <a:xfrm>
            <a:off x="1466966" y="4592536"/>
            <a:ext cx="37934" cy="37934"/>
          </a:xfrm>
          <a:prstGeom prst="ellipse">
            <a:avLst/>
          </a:prstGeom>
          <a:solidFill>
            <a:srgbClr val="FFFFFF">
              <a:alpha val="42000"/>
            </a:srgbClr>
          </a:solidFill>
          <a:ln/>
        </p:spPr>
      </p:sp>
      <p:sp>
        <p:nvSpPr>
          <p:cNvPr id="24" name="Shape 22"/>
          <p:cNvSpPr/>
          <p:nvPr/>
        </p:nvSpPr>
        <p:spPr>
          <a:xfrm>
            <a:off x="8403863" y="4516068"/>
            <a:ext cx="41814" cy="41814"/>
          </a:xfrm>
          <a:prstGeom prst="ellipse">
            <a:avLst/>
          </a:prstGeom>
          <a:solidFill>
            <a:srgbClr val="FFFFFF">
              <a:alpha val="54000"/>
            </a:srgbClr>
          </a:solidFill>
          <a:ln/>
        </p:spPr>
      </p:sp>
      <p:sp>
        <p:nvSpPr>
          <p:cNvPr id="25" name="Shape 23"/>
          <p:cNvSpPr/>
          <p:nvPr/>
        </p:nvSpPr>
        <p:spPr>
          <a:xfrm>
            <a:off x="121030" y="4677145"/>
            <a:ext cx="48186" cy="48186"/>
          </a:xfrm>
          <a:prstGeom prst="ellipse">
            <a:avLst/>
          </a:prstGeom>
          <a:solidFill>
            <a:srgbClr val="FFFFFF">
              <a:alpha val="52000"/>
            </a:srgbClr>
          </a:solidFill>
          <a:ln/>
        </p:spPr>
      </p:sp>
      <p:sp>
        <p:nvSpPr>
          <p:cNvPr id="26" name="Shape 24"/>
          <p:cNvSpPr/>
          <p:nvPr/>
        </p:nvSpPr>
        <p:spPr>
          <a:xfrm>
            <a:off x="5696641" y="676368"/>
            <a:ext cx="43826" cy="43826"/>
          </a:xfrm>
          <a:prstGeom prst="ellipse">
            <a:avLst/>
          </a:prstGeom>
          <a:solidFill>
            <a:srgbClr val="FFFFFF">
              <a:alpha val="77000"/>
            </a:srgbClr>
          </a:solidFill>
          <a:ln/>
        </p:spPr>
      </p:sp>
      <p:sp>
        <p:nvSpPr>
          <p:cNvPr id="27" name="Shape 25"/>
          <p:cNvSpPr/>
          <p:nvPr/>
        </p:nvSpPr>
        <p:spPr>
          <a:xfrm>
            <a:off x="3583241" y="590293"/>
            <a:ext cx="52949" cy="52949"/>
          </a:xfrm>
          <a:prstGeom prst="ellipse">
            <a:avLst/>
          </a:prstGeom>
          <a:solidFill>
            <a:srgbClr val="FFFFFF">
              <a:alpha val="57000"/>
            </a:srgbClr>
          </a:solidFill>
          <a:ln/>
        </p:spPr>
      </p:sp>
      <p:sp>
        <p:nvSpPr>
          <p:cNvPr id="28" name="Shape 26"/>
          <p:cNvSpPr/>
          <p:nvPr/>
        </p:nvSpPr>
        <p:spPr>
          <a:xfrm>
            <a:off x="238595" y="527174"/>
            <a:ext cx="46245" cy="46245"/>
          </a:xfrm>
          <a:prstGeom prst="ellipse">
            <a:avLst/>
          </a:prstGeom>
          <a:solidFill>
            <a:srgbClr val="FFFFFF">
              <a:alpha val="30000"/>
            </a:srgbClr>
          </a:solidFill>
          <a:ln/>
        </p:spPr>
      </p:sp>
      <p:sp>
        <p:nvSpPr>
          <p:cNvPr id="29" name="Shape 27"/>
          <p:cNvSpPr/>
          <p:nvPr/>
        </p:nvSpPr>
        <p:spPr>
          <a:xfrm>
            <a:off x="5988413" y="4754190"/>
            <a:ext cx="71043" cy="71043"/>
          </a:xfrm>
          <a:prstGeom prst="ellipse">
            <a:avLst/>
          </a:prstGeom>
          <a:solidFill>
            <a:srgbClr val="FFFFFF">
              <a:alpha val="39000"/>
            </a:srgbClr>
          </a:solidFill>
          <a:ln/>
        </p:spPr>
      </p:sp>
      <p:sp>
        <p:nvSpPr>
          <p:cNvPr id="30" name="Shape 28"/>
          <p:cNvSpPr/>
          <p:nvPr/>
        </p:nvSpPr>
        <p:spPr>
          <a:xfrm>
            <a:off x="8175807" y="377444"/>
            <a:ext cx="41658" cy="41658"/>
          </a:xfrm>
          <a:prstGeom prst="ellipse">
            <a:avLst/>
          </a:prstGeom>
          <a:solidFill>
            <a:srgbClr val="FFFFFF">
              <a:alpha val="61000"/>
            </a:srgbClr>
          </a:solidFill>
          <a:ln/>
        </p:spPr>
      </p:sp>
      <p:sp>
        <p:nvSpPr>
          <p:cNvPr id="31" name="Shape 29"/>
          <p:cNvSpPr/>
          <p:nvPr/>
        </p:nvSpPr>
        <p:spPr>
          <a:xfrm>
            <a:off x="3853765" y="4368154"/>
            <a:ext cx="72076" cy="72076"/>
          </a:xfrm>
          <a:prstGeom prst="ellipse">
            <a:avLst/>
          </a:prstGeom>
          <a:solidFill>
            <a:srgbClr val="FFFFFF">
              <a:alpha val="65000"/>
            </a:srgbClr>
          </a:solidFill>
          <a:ln/>
        </p:spPr>
      </p:sp>
      <p:sp>
        <p:nvSpPr>
          <p:cNvPr id="32" name="Shape 30"/>
          <p:cNvSpPr/>
          <p:nvPr/>
        </p:nvSpPr>
        <p:spPr>
          <a:xfrm>
            <a:off x="2129281" y="563496"/>
            <a:ext cx="57030" cy="57030"/>
          </a:xfrm>
          <a:prstGeom prst="ellipse">
            <a:avLst/>
          </a:prstGeom>
          <a:solidFill>
            <a:srgbClr val="FFFFFF">
              <a:alpha val="24000"/>
            </a:srgbClr>
          </a:solidFill>
          <a:ln/>
        </p:spPr>
      </p:sp>
      <p:sp>
        <p:nvSpPr>
          <p:cNvPr id="33" name="Shape 31"/>
          <p:cNvSpPr/>
          <p:nvPr/>
        </p:nvSpPr>
        <p:spPr>
          <a:xfrm>
            <a:off x="5886239" y="132456"/>
            <a:ext cx="55877" cy="55877"/>
          </a:xfrm>
          <a:prstGeom prst="ellipse">
            <a:avLst/>
          </a:prstGeom>
          <a:solidFill>
            <a:srgbClr val="FFFFFF">
              <a:alpha val="28000"/>
            </a:srgbClr>
          </a:solidFill>
          <a:ln/>
        </p:spPr>
      </p:sp>
      <p:sp>
        <p:nvSpPr>
          <p:cNvPr id="34" name="Shape 32"/>
          <p:cNvSpPr/>
          <p:nvPr/>
        </p:nvSpPr>
        <p:spPr>
          <a:xfrm>
            <a:off x="5417227" y="4606651"/>
            <a:ext cx="48780" cy="48780"/>
          </a:xfrm>
          <a:prstGeom prst="ellipse">
            <a:avLst/>
          </a:prstGeom>
          <a:solidFill>
            <a:srgbClr val="FFFFFF">
              <a:alpha val="36000"/>
            </a:srgbClr>
          </a:solidFill>
          <a:ln/>
        </p:spPr>
      </p:sp>
      <p:sp>
        <p:nvSpPr>
          <p:cNvPr id="35" name="Shape 33"/>
          <p:cNvSpPr/>
          <p:nvPr/>
        </p:nvSpPr>
        <p:spPr>
          <a:xfrm>
            <a:off x="4676901" y="606211"/>
            <a:ext cx="60210" cy="60210"/>
          </a:xfrm>
          <a:prstGeom prst="ellipse">
            <a:avLst/>
          </a:prstGeom>
          <a:solidFill>
            <a:srgbClr val="FFFFFF">
              <a:alpha val="33000"/>
            </a:srgbClr>
          </a:solidFill>
          <a:ln/>
        </p:spPr>
      </p:sp>
      <p:sp>
        <p:nvSpPr>
          <p:cNvPr id="36" name="Shape 34"/>
          <p:cNvSpPr/>
          <p:nvPr/>
        </p:nvSpPr>
        <p:spPr>
          <a:xfrm>
            <a:off x="3087853" y="726206"/>
            <a:ext cx="71126" cy="71126"/>
          </a:xfrm>
          <a:prstGeom prst="ellipse">
            <a:avLst/>
          </a:prstGeom>
          <a:solidFill>
            <a:srgbClr val="FFFFFF">
              <a:alpha val="66000"/>
            </a:srgbClr>
          </a:solidFill>
          <a:ln/>
        </p:spPr>
      </p:sp>
      <p:sp>
        <p:nvSpPr>
          <p:cNvPr id="37" name="Shape 35"/>
          <p:cNvSpPr/>
          <p:nvPr/>
        </p:nvSpPr>
        <p:spPr>
          <a:xfrm>
            <a:off x="4329198" y="563908"/>
            <a:ext cx="42224" cy="42224"/>
          </a:xfrm>
          <a:prstGeom prst="ellipse">
            <a:avLst/>
          </a:prstGeom>
          <a:solidFill>
            <a:srgbClr val="FFFFFF">
              <a:alpha val="68000"/>
            </a:srgbClr>
          </a:solidFill>
          <a:ln/>
        </p:spPr>
      </p:sp>
      <p:sp>
        <p:nvSpPr>
          <p:cNvPr id="38" name="Shape 36"/>
          <p:cNvSpPr/>
          <p:nvPr/>
        </p:nvSpPr>
        <p:spPr>
          <a:xfrm>
            <a:off x="4838851" y="414220"/>
            <a:ext cx="37214" cy="37214"/>
          </a:xfrm>
          <a:prstGeom prst="ellipse">
            <a:avLst/>
          </a:prstGeom>
          <a:solidFill>
            <a:srgbClr val="FFFFFF">
              <a:alpha val="22000"/>
            </a:srgbClr>
          </a:solidFill>
          <a:ln/>
        </p:spPr>
      </p:sp>
      <p:sp>
        <p:nvSpPr>
          <p:cNvPr id="39" name="Shape 37"/>
          <p:cNvSpPr/>
          <p:nvPr/>
        </p:nvSpPr>
        <p:spPr>
          <a:xfrm>
            <a:off x="5646260" y="694182"/>
            <a:ext cx="32523" cy="32523"/>
          </a:xfrm>
          <a:prstGeom prst="ellipse">
            <a:avLst/>
          </a:prstGeom>
          <a:solidFill>
            <a:srgbClr val="FFFFFF">
              <a:alpha val="38000"/>
            </a:srgbClr>
          </a:solidFill>
          <a:ln/>
        </p:spPr>
      </p:sp>
      <p:sp>
        <p:nvSpPr>
          <p:cNvPr id="40" name="Shape 38"/>
          <p:cNvSpPr/>
          <p:nvPr/>
        </p:nvSpPr>
        <p:spPr>
          <a:xfrm>
            <a:off x="2255589" y="4181087"/>
            <a:ext cx="63256" cy="63256"/>
          </a:xfrm>
          <a:prstGeom prst="ellipse">
            <a:avLst/>
          </a:prstGeom>
          <a:solidFill>
            <a:srgbClr val="FFFFFF">
              <a:alpha val="36000"/>
            </a:srgbClr>
          </a:solidFill>
          <a:ln/>
        </p:spPr>
      </p:sp>
      <p:sp>
        <p:nvSpPr>
          <p:cNvPr id="41" name="Shape 39"/>
          <p:cNvSpPr/>
          <p:nvPr/>
        </p:nvSpPr>
        <p:spPr>
          <a:xfrm>
            <a:off x="5193245" y="604744"/>
            <a:ext cx="69039" cy="69039"/>
          </a:xfrm>
          <a:prstGeom prst="ellipse">
            <a:avLst/>
          </a:prstGeom>
          <a:solidFill>
            <a:srgbClr val="FFFFFF">
              <a:alpha val="61000"/>
            </a:srgbClr>
          </a:solidFill>
          <a:ln/>
        </p:spPr>
      </p:sp>
      <p:sp>
        <p:nvSpPr>
          <p:cNvPr id="42" name="Text 40"/>
          <p:cNvSpPr/>
          <p:nvPr/>
        </p:nvSpPr>
        <p:spPr>
          <a:xfrm>
            <a:off x="0" y="86868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spc="400" kern="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M U R R A Y ' S   E N G L I S H</a:t>
            </a:r>
            <a:endParaRPr lang="en-US" sz="1500" dirty="0"/>
          </a:p>
        </p:txBody>
      </p:sp>
      <p:sp>
        <p:nvSpPr>
          <p:cNvPr id="43" name="Text 41"/>
          <p:cNvSpPr/>
          <p:nvPr/>
        </p:nvSpPr>
        <p:spPr>
          <a:xfrm>
            <a:off x="0" y="132588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6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Letters Make Words!</a:t>
            </a:r>
            <a:endParaRPr lang="en-US" sz="4600" dirty="0"/>
          </a:p>
        </p:txBody>
      </p:sp>
      <p:sp>
        <p:nvSpPr>
          <p:cNvPr id="44" name="Text 42"/>
          <p:cNvSpPr/>
          <p:nvPr/>
        </p:nvSpPr>
        <p:spPr>
          <a:xfrm>
            <a:off x="0" y="246888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9B8C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Yesterday: sounds  →  Today: words</a:t>
            </a:r>
            <a:endParaRPr lang="en-US" sz="2000" dirty="0"/>
          </a:p>
        </p:txBody>
      </p:sp>
      <p:sp>
        <p:nvSpPr>
          <p:cNvPr id="45" name="Shape 43"/>
          <p:cNvSpPr/>
          <p:nvPr/>
        </p:nvSpPr>
        <p:spPr>
          <a:xfrm>
            <a:off x="3749040" y="3200400"/>
            <a:ext cx="1645920" cy="685800"/>
          </a:xfrm>
          <a:prstGeom prst="roundRect">
            <a:avLst>
              <a:gd name="adj" fmla="val 49333"/>
            </a:avLst>
          </a:prstGeom>
          <a:solidFill>
            <a:srgbClr val="FFD23F"/>
          </a:solidFill>
          <a:ln/>
          <a:effectLst>
            <a:outerShdw sx="100000" sy="100000" kx="0" ky="0" algn="bl" rotWithShape="0" blurRad="127000" dist="50800" dir="5400000">
              <a:srgbClr val="000000">
                <a:alpha val="35000"/>
              </a:srgbClr>
            </a:outerShdw>
          </a:effectLst>
        </p:spPr>
      </p:sp>
      <p:sp>
        <p:nvSpPr>
          <p:cNvPr id="46" name="Text 44"/>
          <p:cNvSpPr/>
          <p:nvPr/>
        </p:nvSpPr>
        <p:spPr>
          <a:xfrm>
            <a:off x="3749040" y="3200400"/>
            <a:ext cx="1645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2</a:t>
            </a:r>
            <a:endParaRPr lang="en-US" sz="2600" dirty="0"/>
          </a:p>
        </p:txBody>
      </p:sp>
      <p:sp>
        <p:nvSpPr>
          <p:cNvPr id="47" name="Text 45"/>
          <p:cNvSpPr/>
          <p:nvPr/>
        </p:nvSpPr>
        <p:spPr>
          <a:xfrm>
            <a:off x="0" y="4617720"/>
            <a:ext cx="9144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murraycohen.com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D23F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2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WARM-UP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🔊  Remember? I say a sound → type the letter</a:t>
            </a:r>
            <a:endParaRPr lang="en-US" sz="3000" dirty="0"/>
          </a:p>
        </p:txBody>
      </p:sp>
      <p:sp>
        <p:nvSpPr>
          <p:cNvPr id="7" name="Shape 5"/>
          <p:cNvSpPr/>
          <p:nvPr/>
        </p:nvSpPr>
        <p:spPr>
          <a:xfrm>
            <a:off x="1463040" y="1645920"/>
            <a:ext cx="6217920" cy="566928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  <a:effectLst>
            <a:outerShdw sx="100000" sy="100000" kx="0" ky="0" algn="bl" rotWithShape="0" blurRad="101600" dist="38100" dir="5400000">
              <a:srgbClr val="000000">
                <a:alpha val="25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1463040" y="1645920"/>
            <a:ext cx="6217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💬  TYPE YOUR ANSWER IN THE CHAT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1188720" y="2514600"/>
            <a:ext cx="6766560" cy="1051560"/>
          </a:xfrm>
          <a:prstGeom prst="roundRect">
            <a:avLst>
              <a:gd name="adj" fmla="val 13043"/>
            </a:avLst>
          </a:prstGeom>
          <a:solidFill>
            <a:srgbClr val="FFFFFF"/>
          </a:solidFill>
          <a:ln w="38100">
            <a:solidFill>
              <a:srgbClr val="9B8CF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188720" y="2514600"/>
            <a:ext cx="676656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Yesterday's letters:   </a:t>
            </a:r>
            <a:pPr algn="ctr" indent="0" marL="0">
              <a:buNone/>
            </a:pPr>
            <a:r>
              <a:rPr lang="en-US" sz="24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M  S  T  A  P  N</a:t>
            </a:r>
            <a:endParaRPr lang="en-US" sz="2400" dirty="0"/>
          </a:p>
        </p:txBody>
      </p:sp>
      <p:sp>
        <p:nvSpPr>
          <p:cNvPr id="11" name="Text 9"/>
          <p:cNvSpPr/>
          <p:nvPr/>
        </p:nvSpPr>
        <p:spPr>
          <a:xfrm>
            <a:off x="0" y="384048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⭐ Stars: I say a WORD — type the first letter!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2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TEACH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🎯  Today</a:t>
            </a:r>
            <a:endParaRPr lang="en-US" sz="3200" dirty="0"/>
          </a:p>
        </p:txBody>
      </p:sp>
      <p:sp>
        <p:nvSpPr>
          <p:cNvPr id="7" name="Shape 5"/>
          <p:cNvSpPr/>
          <p:nvPr/>
        </p:nvSpPr>
        <p:spPr>
          <a:xfrm>
            <a:off x="1097280" y="1783080"/>
            <a:ext cx="6949440" cy="777240"/>
          </a:xfrm>
          <a:prstGeom prst="roundRect">
            <a:avLst>
              <a:gd name="adj" fmla="val 17647"/>
            </a:avLst>
          </a:prstGeom>
          <a:solidFill>
            <a:srgbClr val="FFFFFF"/>
          </a:solidFill>
          <a:ln w="38100">
            <a:solidFill>
              <a:srgbClr val="9B8CF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371600" y="1783080"/>
            <a:ext cx="64008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1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🔤   Six NEW letter sounds</a:t>
            </a:r>
            <a:endParaRPr lang="en-US" sz="2100" dirty="0"/>
          </a:p>
        </p:txBody>
      </p:sp>
      <p:sp>
        <p:nvSpPr>
          <p:cNvPr id="9" name="Shape 7"/>
          <p:cNvSpPr/>
          <p:nvPr/>
        </p:nvSpPr>
        <p:spPr>
          <a:xfrm>
            <a:off x="1097280" y="2697480"/>
            <a:ext cx="6949440" cy="777240"/>
          </a:xfrm>
          <a:prstGeom prst="roundRect">
            <a:avLst>
              <a:gd name="adj" fmla="val 17647"/>
            </a:avLst>
          </a:prstGeom>
          <a:solidFill>
            <a:srgbClr val="FFFFFF"/>
          </a:solidFill>
          <a:ln w="38100">
            <a:solidFill>
              <a:srgbClr val="9B8CF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371600" y="2697480"/>
            <a:ext cx="64008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1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🧱   Letters slide together → WORDS!</a:t>
            </a:r>
            <a:endParaRPr lang="en-US" sz="2100" dirty="0"/>
          </a:p>
        </p:txBody>
      </p:sp>
      <p:sp>
        <p:nvSpPr>
          <p:cNvPr id="11" name="Shape 9"/>
          <p:cNvSpPr/>
          <p:nvPr/>
        </p:nvSpPr>
        <p:spPr>
          <a:xfrm>
            <a:off x="1097280" y="3611880"/>
            <a:ext cx="6949440" cy="777240"/>
          </a:xfrm>
          <a:prstGeom prst="roundRect">
            <a:avLst>
              <a:gd name="adj" fmla="val 17647"/>
            </a:avLst>
          </a:prstGeom>
          <a:solidFill>
            <a:srgbClr val="FFFFFF"/>
          </a:solidFill>
          <a:ln w="38100">
            <a:solidFill>
              <a:srgbClr val="9B8CF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371600" y="3611880"/>
            <a:ext cx="64008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1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📖   You read your first words 🎉</a:t>
            </a:r>
            <a:endParaRPr lang="en-US" sz="2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2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TEAMS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👥  Breakout Rooms — your job!</a:t>
            </a:r>
            <a:endParaRPr lang="en-US" sz="2800" dirty="0"/>
          </a:p>
        </p:txBody>
      </p:sp>
      <p:sp>
        <p:nvSpPr>
          <p:cNvPr id="7" name="Shape 5"/>
          <p:cNvSpPr/>
          <p:nvPr/>
        </p:nvSpPr>
        <p:spPr>
          <a:xfrm>
            <a:off x="731520" y="1737360"/>
            <a:ext cx="7680960" cy="822960"/>
          </a:xfrm>
          <a:prstGeom prst="roundRect">
            <a:avLst>
              <a:gd name="adj" fmla="val 16667"/>
            </a:avLst>
          </a:prstGeom>
          <a:solidFill>
            <a:srgbClr val="FFD23F"/>
          </a:solidFill>
          <a:ln/>
        </p:spPr>
      </p:sp>
      <p:sp>
        <p:nvSpPr>
          <p:cNvPr id="8" name="Text 6"/>
          <p:cNvSpPr/>
          <p:nvPr/>
        </p:nvSpPr>
        <p:spPr>
          <a:xfrm>
            <a:off x="914400" y="1737360"/>
            <a:ext cx="73152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🟡 Sunshine room:   </a:t>
            </a:r>
            <a:pPr indent="0" marL="0">
              <a:buNone/>
            </a:pPr>
            <a:r>
              <a:rPr lang="en-US" sz="17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Letter cards: partner points, you say the SOUND. (Teacher joins!)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731520" y="2697480"/>
            <a:ext cx="7680960" cy="822960"/>
          </a:xfrm>
          <a:prstGeom prst="roundRect">
            <a:avLst>
              <a:gd name="adj" fmla="val 16667"/>
            </a:avLst>
          </a:prstGeom>
          <a:solidFill>
            <a:srgbClr val="FF5D5D"/>
          </a:solidFill>
          <a:ln/>
        </p:spPr>
      </p:sp>
      <p:sp>
        <p:nvSpPr>
          <p:cNvPr id="10" name="Text 8"/>
          <p:cNvSpPr/>
          <p:nvPr/>
        </p:nvSpPr>
        <p:spPr>
          <a:xfrm>
            <a:off x="914400" y="2697480"/>
            <a:ext cx="73152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🔴 Fire room:   </a:t>
            </a:r>
            <a:pPr indent="0" marL="0">
              <a:buNone/>
            </a:pPr>
            <a:r>
              <a:rPr lang="en-US" sz="1700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Take turns: say a word from today — partner spells it.</a:t>
            </a:r>
            <a:endParaRPr lang="en-US" sz="1800" dirty="0"/>
          </a:p>
        </p:txBody>
      </p:sp>
      <p:sp>
        <p:nvSpPr>
          <p:cNvPr id="11" name="Shape 9"/>
          <p:cNvSpPr/>
          <p:nvPr/>
        </p:nvSpPr>
        <p:spPr>
          <a:xfrm>
            <a:off x="731520" y="3657600"/>
            <a:ext cx="7680960" cy="822960"/>
          </a:xfrm>
          <a:prstGeom prst="roundRect">
            <a:avLst>
              <a:gd name="adj" fmla="val 16667"/>
            </a:avLst>
          </a:prstGeom>
          <a:solidFill>
            <a:srgbClr val="3EE0CF"/>
          </a:solidFill>
          <a:ln/>
        </p:spPr>
      </p:sp>
      <p:sp>
        <p:nvSpPr>
          <p:cNvPr id="12" name="Text 10"/>
          <p:cNvSpPr/>
          <p:nvPr/>
        </p:nvSpPr>
        <p:spPr>
          <a:xfrm>
            <a:off x="914400" y="3657600"/>
            <a:ext cx="73152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🟢 Star room:   </a:t>
            </a:r>
            <a:pPr indent="0" marL="0">
              <a:buNone/>
            </a:pPr>
            <a:r>
              <a:rPr lang="en-US" sz="17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How many words can you build with m s t a p n? Write them!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6133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819266" y="668439"/>
            <a:ext cx="58430" cy="58430"/>
          </a:xfrm>
          <a:prstGeom prst="ellipse">
            <a:avLst/>
          </a:prstGeom>
          <a:solidFill>
            <a:srgbClr val="FFFFFF">
              <a:alpha val="45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3643783" y="4171804"/>
            <a:ext cx="50275" cy="50275"/>
          </a:xfrm>
          <a:prstGeom prst="ellipse">
            <a:avLst/>
          </a:prstGeom>
          <a:solidFill>
            <a:srgbClr val="FFFFFF">
              <a:alpha val="74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250928" y="565946"/>
            <a:ext cx="49685" cy="49685"/>
          </a:xfrm>
          <a:prstGeom prst="ellipse">
            <a:avLst/>
          </a:prstGeom>
          <a:solidFill>
            <a:srgbClr val="FFFFFF">
              <a:alpha val="34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96147" y="4741231"/>
            <a:ext cx="59332" cy="59332"/>
          </a:xfrm>
          <a:prstGeom prst="ellipse">
            <a:avLst/>
          </a:prstGeom>
          <a:solidFill>
            <a:srgbClr val="FFFFFF">
              <a:alpha val="71000"/>
            </a:srgbClr>
          </a:solidFill>
          <a:ln/>
        </p:spPr>
      </p:sp>
      <p:sp>
        <p:nvSpPr>
          <p:cNvPr id="6" name="Shape 4"/>
          <p:cNvSpPr/>
          <p:nvPr/>
        </p:nvSpPr>
        <p:spPr>
          <a:xfrm>
            <a:off x="2530843" y="286637"/>
            <a:ext cx="70621" cy="70621"/>
          </a:xfrm>
          <a:prstGeom prst="ellipse">
            <a:avLst/>
          </a:prstGeom>
          <a:solidFill>
            <a:srgbClr val="FFFFFF">
              <a:alpha val="28000"/>
            </a:srgbClr>
          </a:solidFill>
          <a:ln/>
        </p:spPr>
      </p:sp>
      <p:sp>
        <p:nvSpPr>
          <p:cNvPr id="7" name="Shape 5"/>
          <p:cNvSpPr/>
          <p:nvPr/>
        </p:nvSpPr>
        <p:spPr>
          <a:xfrm>
            <a:off x="5390989" y="671001"/>
            <a:ext cx="51304" cy="51304"/>
          </a:xfrm>
          <a:prstGeom prst="ellipse">
            <a:avLst/>
          </a:prstGeom>
          <a:solidFill>
            <a:srgbClr val="FFFFFF">
              <a:alpha val="36000"/>
            </a:srgbClr>
          </a:solidFill>
          <a:ln/>
        </p:spPr>
      </p:sp>
      <p:sp>
        <p:nvSpPr>
          <p:cNvPr id="8" name="Shape 6"/>
          <p:cNvSpPr/>
          <p:nvPr/>
        </p:nvSpPr>
        <p:spPr>
          <a:xfrm>
            <a:off x="2827013" y="4525388"/>
            <a:ext cx="47974" cy="47974"/>
          </a:xfrm>
          <a:prstGeom prst="ellipse">
            <a:avLst/>
          </a:prstGeom>
          <a:solidFill>
            <a:srgbClr val="FFFFFF">
              <a:alpha val="52000"/>
            </a:srgbClr>
          </a:solidFill>
          <a:ln/>
        </p:spPr>
      </p:sp>
      <p:sp>
        <p:nvSpPr>
          <p:cNvPr id="9" name="Shape 7"/>
          <p:cNvSpPr/>
          <p:nvPr/>
        </p:nvSpPr>
        <p:spPr>
          <a:xfrm>
            <a:off x="3597158" y="4622372"/>
            <a:ext cx="33571" cy="33571"/>
          </a:xfrm>
          <a:prstGeom prst="ellipse">
            <a:avLst/>
          </a:prstGeom>
          <a:solidFill>
            <a:srgbClr val="FFFFFF">
              <a:alpha val="31000"/>
            </a:srgbClr>
          </a:solidFill>
          <a:ln/>
        </p:spPr>
      </p:sp>
      <p:sp>
        <p:nvSpPr>
          <p:cNvPr id="10" name="Shape 8"/>
          <p:cNvSpPr/>
          <p:nvPr/>
        </p:nvSpPr>
        <p:spPr>
          <a:xfrm>
            <a:off x="8709680" y="251754"/>
            <a:ext cx="66072" cy="66072"/>
          </a:xfrm>
          <a:prstGeom prst="ellipse">
            <a:avLst/>
          </a:prstGeom>
          <a:solidFill>
            <a:srgbClr val="FFFFFF">
              <a:alpha val="58000"/>
            </a:srgbClr>
          </a:solidFill>
          <a:ln/>
        </p:spPr>
      </p:sp>
      <p:sp>
        <p:nvSpPr>
          <p:cNvPr id="11" name="Shape 9"/>
          <p:cNvSpPr/>
          <p:nvPr/>
        </p:nvSpPr>
        <p:spPr>
          <a:xfrm>
            <a:off x="5598968" y="525518"/>
            <a:ext cx="48300" cy="48300"/>
          </a:xfrm>
          <a:prstGeom prst="ellipse">
            <a:avLst/>
          </a:prstGeom>
          <a:solidFill>
            <a:srgbClr val="FFFFFF">
              <a:alpha val="35000"/>
            </a:srgbClr>
          </a:solidFill>
          <a:ln/>
        </p:spPr>
      </p:sp>
      <p:sp>
        <p:nvSpPr>
          <p:cNvPr id="12" name="Shape 10"/>
          <p:cNvSpPr/>
          <p:nvPr/>
        </p:nvSpPr>
        <p:spPr>
          <a:xfrm>
            <a:off x="8513105" y="144946"/>
            <a:ext cx="68309" cy="68309"/>
          </a:xfrm>
          <a:prstGeom prst="ellipse">
            <a:avLst/>
          </a:prstGeom>
          <a:solidFill>
            <a:srgbClr val="FFFFFF">
              <a:alpha val="40000"/>
            </a:srgbClr>
          </a:solidFill>
          <a:ln/>
        </p:spPr>
      </p:sp>
      <p:sp>
        <p:nvSpPr>
          <p:cNvPr id="13" name="Shape 11"/>
          <p:cNvSpPr/>
          <p:nvPr/>
        </p:nvSpPr>
        <p:spPr>
          <a:xfrm>
            <a:off x="8356245" y="4513331"/>
            <a:ext cx="67594" cy="67594"/>
          </a:xfrm>
          <a:prstGeom prst="ellipse">
            <a:avLst/>
          </a:prstGeom>
          <a:solidFill>
            <a:srgbClr val="FFFFFF">
              <a:alpha val="49000"/>
            </a:srgbClr>
          </a:solidFill>
          <a:ln/>
        </p:spPr>
      </p:sp>
      <p:sp>
        <p:nvSpPr>
          <p:cNvPr id="14" name="Shape 12"/>
          <p:cNvSpPr/>
          <p:nvPr/>
        </p:nvSpPr>
        <p:spPr>
          <a:xfrm>
            <a:off x="4564758" y="4565730"/>
            <a:ext cx="45118" cy="45118"/>
          </a:xfrm>
          <a:prstGeom prst="ellipse">
            <a:avLst/>
          </a:prstGeom>
          <a:solidFill>
            <a:srgbClr val="FFFFFF">
              <a:alpha val="42000"/>
            </a:srgbClr>
          </a:solidFill>
          <a:ln/>
        </p:spPr>
      </p:sp>
      <p:sp>
        <p:nvSpPr>
          <p:cNvPr id="15" name="Shape 13"/>
          <p:cNvSpPr/>
          <p:nvPr/>
        </p:nvSpPr>
        <p:spPr>
          <a:xfrm>
            <a:off x="7645461" y="4561014"/>
            <a:ext cx="42057" cy="42057"/>
          </a:xfrm>
          <a:prstGeom prst="ellipse">
            <a:avLst/>
          </a:prstGeom>
          <a:solidFill>
            <a:srgbClr val="FFFFFF">
              <a:alpha val="65000"/>
            </a:srgbClr>
          </a:solidFill>
          <a:ln/>
        </p:spPr>
      </p:sp>
      <p:sp>
        <p:nvSpPr>
          <p:cNvPr id="16" name="Shape 14"/>
          <p:cNvSpPr/>
          <p:nvPr/>
        </p:nvSpPr>
        <p:spPr>
          <a:xfrm>
            <a:off x="1439032" y="645823"/>
            <a:ext cx="63790" cy="63790"/>
          </a:xfrm>
          <a:prstGeom prst="ellipse">
            <a:avLst/>
          </a:prstGeom>
          <a:solidFill>
            <a:srgbClr val="FFFFFF">
              <a:alpha val="64000"/>
            </a:srgbClr>
          </a:solidFill>
          <a:ln/>
        </p:spPr>
      </p:sp>
      <p:sp>
        <p:nvSpPr>
          <p:cNvPr id="17" name="Shape 15"/>
          <p:cNvSpPr/>
          <p:nvPr/>
        </p:nvSpPr>
        <p:spPr>
          <a:xfrm>
            <a:off x="3685043" y="777033"/>
            <a:ext cx="27963" cy="27963"/>
          </a:xfrm>
          <a:prstGeom prst="ellipse">
            <a:avLst/>
          </a:prstGeom>
          <a:solidFill>
            <a:srgbClr val="FFFFFF">
              <a:alpha val="72000"/>
            </a:srgbClr>
          </a:solidFill>
          <a:ln/>
        </p:spPr>
      </p:sp>
      <p:sp>
        <p:nvSpPr>
          <p:cNvPr id="18" name="Shape 16"/>
          <p:cNvSpPr/>
          <p:nvPr/>
        </p:nvSpPr>
        <p:spPr>
          <a:xfrm>
            <a:off x="4868557" y="4280428"/>
            <a:ext cx="65117" cy="65117"/>
          </a:xfrm>
          <a:prstGeom prst="ellipse">
            <a:avLst/>
          </a:prstGeom>
          <a:solidFill>
            <a:srgbClr val="FFFFFF">
              <a:alpha val="28000"/>
            </a:srgbClr>
          </a:solidFill>
          <a:ln/>
        </p:spPr>
      </p:sp>
      <p:sp>
        <p:nvSpPr>
          <p:cNvPr id="19" name="Shape 17"/>
          <p:cNvSpPr/>
          <p:nvPr/>
        </p:nvSpPr>
        <p:spPr>
          <a:xfrm>
            <a:off x="6172981" y="4195468"/>
            <a:ext cx="62167" cy="62167"/>
          </a:xfrm>
          <a:prstGeom prst="ellipse">
            <a:avLst/>
          </a:prstGeom>
          <a:solidFill>
            <a:srgbClr val="FFFFFF">
              <a:alpha val="46000"/>
            </a:srgbClr>
          </a:solidFill>
          <a:ln/>
        </p:spPr>
      </p:sp>
      <p:sp>
        <p:nvSpPr>
          <p:cNvPr id="20" name="Shape 18"/>
          <p:cNvSpPr/>
          <p:nvPr/>
        </p:nvSpPr>
        <p:spPr>
          <a:xfrm>
            <a:off x="7363512" y="291814"/>
            <a:ext cx="72742" cy="72742"/>
          </a:xfrm>
          <a:prstGeom prst="ellipse">
            <a:avLst/>
          </a:prstGeom>
          <a:solidFill>
            <a:srgbClr val="FFFFFF">
              <a:alpha val="78000"/>
            </a:srgbClr>
          </a:solidFill>
          <a:ln/>
        </p:spPr>
      </p:sp>
      <p:sp>
        <p:nvSpPr>
          <p:cNvPr id="21" name="Shape 19"/>
          <p:cNvSpPr/>
          <p:nvPr/>
        </p:nvSpPr>
        <p:spPr>
          <a:xfrm>
            <a:off x="2223112" y="4093021"/>
            <a:ext cx="37819" cy="37819"/>
          </a:xfrm>
          <a:prstGeom prst="ellipse">
            <a:avLst/>
          </a:prstGeom>
          <a:solidFill>
            <a:srgbClr val="FFFFFF">
              <a:alpha val="48000"/>
            </a:srgbClr>
          </a:solidFill>
          <a:ln/>
        </p:spPr>
      </p:sp>
      <p:sp>
        <p:nvSpPr>
          <p:cNvPr id="22" name="Shape 20"/>
          <p:cNvSpPr/>
          <p:nvPr/>
        </p:nvSpPr>
        <p:spPr>
          <a:xfrm>
            <a:off x="1079803" y="578296"/>
            <a:ext cx="34581" cy="34581"/>
          </a:xfrm>
          <a:prstGeom prst="ellipse">
            <a:avLst/>
          </a:prstGeom>
          <a:solidFill>
            <a:srgbClr val="FFFFFF">
              <a:alpha val="68000"/>
            </a:srgbClr>
          </a:solidFill>
          <a:ln/>
        </p:spPr>
      </p:sp>
      <p:sp>
        <p:nvSpPr>
          <p:cNvPr id="23" name="Shape 21"/>
          <p:cNvSpPr/>
          <p:nvPr/>
        </p:nvSpPr>
        <p:spPr>
          <a:xfrm>
            <a:off x="4399746" y="4781431"/>
            <a:ext cx="52052" cy="52052"/>
          </a:xfrm>
          <a:prstGeom prst="ellipse">
            <a:avLst/>
          </a:prstGeom>
          <a:solidFill>
            <a:srgbClr val="FFFFFF">
              <a:alpha val="36000"/>
            </a:srgbClr>
          </a:solidFill>
          <a:ln/>
        </p:spPr>
      </p:sp>
      <p:sp>
        <p:nvSpPr>
          <p:cNvPr id="24" name="Shape 22"/>
          <p:cNvSpPr/>
          <p:nvPr/>
        </p:nvSpPr>
        <p:spPr>
          <a:xfrm>
            <a:off x="6436127" y="4094936"/>
            <a:ext cx="69487" cy="69487"/>
          </a:xfrm>
          <a:prstGeom prst="ellipse">
            <a:avLst/>
          </a:prstGeom>
          <a:solidFill>
            <a:srgbClr val="FFFFFF">
              <a:alpha val="73000"/>
            </a:srgbClr>
          </a:solidFill>
          <a:ln/>
        </p:spPr>
      </p:sp>
      <p:sp>
        <p:nvSpPr>
          <p:cNvPr id="25" name="Shape 23"/>
          <p:cNvSpPr/>
          <p:nvPr/>
        </p:nvSpPr>
        <p:spPr>
          <a:xfrm>
            <a:off x="7913606" y="4318326"/>
            <a:ext cx="34617" cy="34617"/>
          </a:xfrm>
          <a:prstGeom prst="ellipse">
            <a:avLst/>
          </a:prstGeom>
          <a:solidFill>
            <a:srgbClr val="FFFFFF">
              <a:alpha val="51000"/>
            </a:srgbClr>
          </a:solidFill>
          <a:ln/>
        </p:spPr>
      </p:sp>
      <p:sp>
        <p:nvSpPr>
          <p:cNvPr id="26" name="Shape 24"/>
          <p:cNvSpPr/>
          <p:nvPr/>
        </p:nvSpPr>
        <p:spPr>
          <a:xfrm>
            <a:off x="5419021" y="4793379"/>
            <a:ext cx="39031" cy="39031"/>
          </a:xfrm>
          <a:prstGeom prst="ellipse">
            <a:avLst/>
          </a:prstGeom>
          <a:solidFill>
            <a:srgbClr val="FFFFFF">
              <a:alpha val="60000"/>
            </a:srgbClr>
          </a:solidFill>
          <a:ln/>
        </p:spPr>
      </p:sp>
      <p:sp>
        <p:nvSpPr>
          <p:cNvPr id="27" name="Shape 25"/>
          <p:cNvSpPr/>
          <p:nvPr/>
        </p:nvSpPr>
        <p:spPr>
          <a:xfrm>
            <a:off x="6337923" y="4703697"/>
            <a:ext cx="47423" cy="47423"/>
          </a:xfrm>
          <a:prstGeom prst="ellipse">
            <a:avLst/>
          </a:prstGeom>
          <a:solidFill>
            <a:srgbClr val="FFFFFF">
              <a:alpha val="43000"/>
            </a:srgbClr>
          </a:solidFill>
          <a:ln/>
        </p:spPr>
      </p:sp>
      <p:sp>
        <p:nvSpPr>
          <p:cNvPr id="28" name="Shape 26"/>
          <p:cNvSpPr/>
          <p:nvPr/>
        </p:nvSpPr>
        <p:spPr>
          <a:xfrm>
            <a:off x="7882107" y="195756"/>
            <a:ext cx="33174" cy="33174"/>
          </a:xfrm>
          <a:prstGeom prst="ellipse">
            <a:avLst/>
          </a:prstGeom>
          <a:solidFill>
            <a:srgbClr val="FFFFFF">
              <a:alpha val="36000"/>
            </a:srgbClr>
          </a:solidFill>
          <a:ln/>
        </p:spPr>
      </p:sp>
      <p:sp>
        <p:nvSpPr>
          <p:cNvPr id="29" name="Shape 27"/>
          <p:cNvSpPr/>
          <p:nvPr/>
        </p:nvSpPr>
        <p:spPr>
          <a:xfrm>
            <a:off x="3537292" y="147920"/>
            <a:ext cx="57510" cy="57510"/>
          </a:xfrm>
          <a:prstGeom prst="ellipse">
            <a:avLst/>
          </a:prstGeom>
          <a:solidFill>
            <a:srgbClr val="FFFFFF">
              <a:alpha val="22000"/>
            </a:srgbClr>
          </a:solidFill>
          <a:ln/>
        </p:spPr>
      </p:sp>
      <p:sp>
        <p:nvSpPr>
          <p:cNvPr id="30" name="Shape 28"/>
          <p:cNvSpPr/>
          <p:nvPr/>
        </p:nvSpPr>
        <p:spPr>
          <a:xfrm>
            <a:off x="269407" y="676070"/>
            <a:ext cx="39354" cy="39354"/>
          </a:xfrm>
          <a:prstGeom prst="ellipse">
            <a:avLst/>
          </a:prstGeom>
          <a:solidFill>
            <a:srgbClr val="FFFFFF">
              <a:alpha val="29000"/>
            </a:srgbClr>
          </a:solidFill>
          <a:ln/>
        </p:spPr>
      </p:sp>
      <p:sp>
        <p:nvSpPr>
          <p:cNvPr id="31" name="Shape 29"/>
          <p:cNvSpPr/>
          <p:nvPr/>
        </p:nvSpPr>
        <p:spPr>
          <a:xfrm>
            <a:off x="2239762" y="4217002"/>
            <a:ext cx="54708" cy="54708"/>
          </a:xfrm>
          <a:prstGeom prst="ellipse">
            <a:avLst/>
          </a:prstGeom>
          <a:solidFill>
            <a:srgbClr val="FFFFFF">
              <a:alpha val="37000"/>
            </a:srgbClr>
          </a:solidFill>
          <a:ln/>
        </p:spPr>
      </p:sp>
      <p:sp>
        <p:nvSpPr>
          <p:cNvPr id="32" name="Text 30"/>
          <p:cNvSpPr/>
          <p:nvPr/>
        </p:nvSpPr>
        <p:spPr>
          <a:xfrm>
            <a:off x="0" y="105156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8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🎟️  Exit Ticket</a:t>
            </a:r>
            <a:endParaRPr lang="en-US" sz="3800" dirty="0"/>
          </a:p>
        </p:txBody>
      </p:sp>
      <p:sp>
        <p:nvSpPr>
          <p:cNvPr id="33" name="Text 31"/>
          <p:cNvSpPr/>
          <p:nvPr/>
        </p:nvSpPr>
        <p:spPr>
          <a:xfrm>
            <a:off x="0" y="192024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Before you go — type in the chat:</a:t>
            </a:r>
            <a:endParaRPr lang="en-US" sz="2200" dirty="0"/>
          </a:p>
        </p:txBody>
      </p:sp>
      <p:sp>
        <p:nvSpPr>
          <p:cNvPr id="34" name="Text 32"/>
          <p:cNvSpPr/>
          <p:nvPr/>
        </p:nvSpPr>
        <p:spPr>
          <a:xfrm>
            <a:off x="0" y="2468880"/>
            <a:ext cx="91440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one word you can READ now  📖</a:t>
            </a:r>
            <a:endParaRPr lang="en-US" sz="3200" dirty="0"/>
          </a:p>
        </p:txBody>
      </p:sp>
      <p:sp>
        <p:nvSpPr>
          <p:cNvPr id="35" name="Text 33"/>
          <p:cNvSpPr/>
          <p:nvPr/>
        </p:nvSpPr>
        <p:spPr>
          <a:xfrm>
            <a:off x="0" y="384048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9B8C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You read words today. Amazing!  👋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Murray Cohen</dc:creator>
  <cp:lastModifiedBy>Murray Cohen</cp:lastModifiedBy>
  <cp:revision>1</cp:revision>
  <dcterms:created xsi:type="dcterms:W3CDTF">2026-06-12T18:29:06Z</dcterms:created>
  <dcterms:modified xsi:type="dcterms:W3CDTF">2026-06-12T18:29:06Z</dcterms:modified>
</cp:coreProperties>
</file>