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Same routine as yesterday — students know the pattern now, so it goes faster. B D F H L 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"H! aitch! /h/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/h/ twice; they type. Flip to /fff/.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/lll/? Anyone's name start with L? Cue: Tongue UP behind teeth — llll.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"L! el! /lll/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/rrr/? Anyone's name start with R? Cue: Tongue back, lips round — rrrr (no tap!).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"R! ar! /rrr/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/rrr/ twice; they type. Flip to /lll/.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Yellow = yesterday, blue = today. Random pointing: say the SOUND. These 12 letters can build dozens of words — next deck!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/b/? Anyone's name start with B? Cue: Lips pop with VOICE — b! b! b!.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"B! bee! /b/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/d/? Anyone's name start with D? Cue: Tongue taps + voice — d! d! d!.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"D! dee! /d/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Say /d/ twice; they type. Flip to /b/.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/fff/? Anyone's name start with F? Cue: Teeth on lip, blow — ffff.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"F! ef! /fff/ ×3!" muted choral, unmute 2-3.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Circle: name or sound? Word with /h/? Anyone's name start with H? Cue: Just breathe out — h! h! (hand in front — feel it!). NOTE: R is hard for Spanish (tap/trill) AND Farsi speakers — model slow, no tongue tap.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6133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983187" y="611404"/>
            <a:ext cx="52849" cy="52849"/>
          </a:xfrm>
          <a:prstGeom prst="ellipse">
            <a:avLst/>
          </a:prstGeom>
          <a:solidFill>
            <a:srgbClr val="FFFFFF">
              <a:alpha val="46000"/>
            </a:srgbClr>
          </a:solidFill>
          <a:ln/>
        </p:spPr>
      </p:sp>
      <p:sp>
        <p:nvSpPr>
          <p:cNvPr id="3" name="Shape 1"/>
          <p:cNvSpPr/>
          <p:nvPr/>
        </p:nvSpPr>
        <p:spPr>
          <a:xfrm>
            <a:off x="1720538" y="4488420"/>
            <a:ext cx="50762" cy="50762"/>
          </a:xfrm>
          <a:prstGeom prst="ellipse">
            <a:avLst/>
          </a:prstGeom>
          <a:solidFill>
            <a:srgbClr val="FFFFFF">
              <a:alpha val="79000"/>
            </a:srgbClr>
          </a:solidFill>
          <a:ln/>
        </p:spPr>
      </p:sp>
      <p:sp>
        <p:nvSpPr>
          <p:cNvPr id="4" name="Shape 2"/>
          <p:cNvSpPr/>
          <p:nvPr/>
        </p:nvSpPr>
        <p:spPr>
          <a:xfrm>
            <a:off x="6842771" y="4289753"/>
            <a:ext cx="55822" cy="55822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5" name="Shape 3"/>
          <p:cNvSpPr/>
          <p:nvPr/>
        </p:nvSpPr>
        <p:spPr>
          <a:xfrm>
            <a:off x="1214496" y="80482"/>
            <a:ext cx="48880" cy="48880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821360" y="573023"/>
            <a:ext cx="65550" cy="65550"/>
          </a:xfrm>
          <a:prstGeom prst="ellipse">
            <a:avLst/>
          </a:prstGeom>
          <a:solidFill>
            <a:srgbClr val="FFFFFF">
              <a:alpha val="67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318378" y="341827"/>
            <a:ext cx="52849" cy="52849"/>
          </a:xfrm>
          <a:prstGeom prst="ellipse">
            <a:avLst/>
          </a:prstGeom>
          <a:solidFill>
            <a:srgbClr val="FFFFFF">
              <a:alpha val="43000"/>
            </a:srgbClr>
          </a:solidFill>
          <a:ln/>
        </p:spPr>
      </p:sp>
      <p:sp>
        <p:nvSpPr>
          <p:cNvPr id="8" name="Shape 6"/>
          <p:cNvSpPr/>
          <p:nvPr/>
        </p:nvSpPr>
        <p:spPr>
          <a:xfrm>
            <a:off x="1593348" y="604456"/>
            <a:ext cx="32285" cy="32285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9" name="Shape 7"/>
          <p:cNvSpPr/>
          <p:nvPr/>
        </p:nvSpPr>
        <p:spPr>
          <a:xfrm>
            <a:off x="6447888" y="4226554"/>
            <a:ext cx="32496" cy="32496"/>
          </a:xfrm>
          <a:prstGeom prst="ellipse">
            <a:avLst/>
          </a:prstGeom>
          <a:solidFill>
            <a:srgbClr val="FFFFFF">
              <a:alpha val="64000"/>
            </a:srgbClr>
          </a:solidFill>
          <a:ln/>
        </p:spPr>
      </p:sp>
      <p:sp>
        <p:nvSpPr>
          <p:cNvPr id="10" name="Shape 8"/>
          <p:cNvSpPr/>
          <p:nvPr/>
        </p:nvSpPr>
        <p:spPr>
          <a:xfrm>
            <a:off x="6796390" y="311984"/>
            <a:ext cx="38745" cy="38745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11" name="Shape 9"/>
          <p:cNvSpPr/>
          <p:nvPr/>
        </p:nvSpPr>
        <p:spPr>
          <a:xfrm>
            <a:off x="6045490" y="4406070"/>
            <a:ext cx="52593" cy="52593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12" name="Shape 10"/>
          <p:cNvSpPr/>
          <p:nvPr/>
        </p:nvSpPr>
        <p:spPr>
          <a:xfrm>
            <a:off x="7474798" y="496018"/>
            <a:ext cx="32218" cy="32218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13" name="Shape 11"/>
          <p:cNvSpPr/>
          <p:nvPr/>
        </p:nvSpPr>
        <p:spPr>
          <a:xfrm>
            <a:off x="5509312" y="26024"/>
            <a:ext cx="55362" cy="55362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14" name="Shape 12"/>
          <p:cNvSpPr/>
          <p:nvPr/>
        </p:nvSpPr>
        <p:spPr>
          <a:xfrm>
            <a:off x="377335" y="429056"/>
            <a:ext cx="27508" cy="27508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15" name="Shape 13"/>
          <p:cNvSpPr/>
          <p:nvPr/>
        </p:nvSpPr>
        <p:spPr>
          <a:xfrm>
            <a:off x="5875337" y="4339082"/>
            <a:ext cx="62978" cy="62978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16" name="Shape 14"/>
          <p:cNvSpPr/>
          <p:nvPr/>
        </p:nvSpPr>
        <p:spPr>
          <a:xfrm>
            <a:off x="2491303" y="62375"/>
            <a:ext cx="66327" cy="66327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17" name="Shape 15"/>
          <p:cNvSpPr/>
          <p:nvPr/>
        </p:nvSpPr>
        <p:spPr>
          <a:xfrm>
            <a:off x="1862682" y="771028"/>
            <a:ext cx="55479" cy="55479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2916539" y="4827590"/>
            <a:ext cx="33265" cy="33265"/>
          </a:xfrm>
          <a:prstGeom prst="ellipse">
            <a:avLst/>
          </a:prstGeom>
          <a:solidFill>
            <a:srgbClr val="FFFFFF">
              <a:alpha val="69000"/>
            </a:srgbClr>
          </a:solidFill>
          <a:ln/>
        </p:spPr>
      </p:sp>
      <p:sp>
        <p:nvSpPr>
          <p:cNvPr id="19" name="Shape 17"/>
          <p:cNvSpPr/>
          <p:nvPr/>
        </p:nvSpPr>
        <p:spPr>
          <a:xfrm>
            <a:off x="7231894" y="570254"/>
            <a:ext cx="47433" cy="47433"/>
          </a:xfrm>
          <a:prstGeom prst="ellipse">
            <a:avLst/>
          </a:prstGeom>
          <a:solidFill>
            <a:srgbClr val="FFFFFF">
              <a:alpha val="74000"/>
            </a:srgbClr>
          </a:solidFill>
          <a:ln/>
        </p:spPr>
      </p:sp>
      <p:sp>
        <p:nvSpPr>
          <p:cNvPr id="20" name="Shape 18"/>
          <p:cNvSpPr/>
          <p:nvPr/>
        </p:nvSpPr>
        <p:spPr>
          <a:xfrm>
            <a:off x="673670" y="4098214"/>
            <a:ext cx="47420" cy="47420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21" name="Shape 19"/>
          <p:cNvSpPr/>
          <p:nvPr/>
        </p:nvSpPr>
        <p:spPr>
          <a:xfrm>
            <a:off x="7349888" y="156856"/>
            <a:ext cx="29726" cy="29726"/>
          </a:xfrm>
          <a:prstGeom prst="ellipse">
            <a:avLst/>
          </a:prstGeom>
          <a:solidFill>
            <a:srgbClr val="FFFFFF">
              <a:alpha val="66000"/>
            </a:srgbClr>
          </a:solidFill>
          <a:ln/>
        </p:spPr>
      </p:sp>
      <p:sp>
        <p:nvSpPr>
          <p:cNvPr id="22" name="Shape 20"/>
          <p:cNvSpPr/>
          <p:nvPr/>
        </p:nvSpPr>
        <p:spPr>
          <a:xfrm>
            <a:off x="332389" y="145860"/>
            <a:ext cx="36122" cy="36122"/>
          </a:xfrm>
          <a:prstGeom prst="ellipse">
            <a:avLst/>
          </a:prstGeom>
          <a:solidFill>
            <a:srgbClr val="FFFFFF">
              <a:alpha val="73000"/>
            </a:srgbClr>
          </a:solidFill>
          <a:ln/>
        </p:spPr>
      </p:sp>
      <p:sp>
        <p:nvSpPr>
          <p:cNvPr id="23" name="Shape 21"/>
          <p:cNvSpPr/>
          <p:nvPr/>
        </p:nvSpPr>
        <p:spPr>
          <a:xfrm>
            <a:off x="986298" y="4296818"/>
            <a:ext cx="50826" cy="50826"/>
          </a:xfrm>
          <a:prstGeom prst="ellipse">
            <a:avLst/>
          </a:prstGeom>
          <a:solidFill>
            <a:srgbClr val="FFFFFF">
              <a:alpha val="47000"/>
            </a:srgbClr>
          </a:solidFill>
          <a:ln/>
        </p:spPr>
      </p:sp>
      <p:sp>
        <p:nvSpPr>
          <p:cNvPr id="24" name="Shape 22"/>
          <p:cNvSpPr/>
          <p:nvPr/>
        </p:nvSpPr>
        <p:spPr>
          <a:xfrm>
            <a:off x="4389336" y="4765012"/>
            <a:ext cx="58663" cy="58663"/>
          </a:xfrm>
          <a:prstGeom prst="ellipse">
            <a:avLst/>
          </a:prstGeom>
          <a:solidFill>
            <a:srgbClr val="FFFFFF">
              <a:alpha val="21000"/>
            </a:srgbClr>
          </a:solidFill>
          <a:ln/>
        </p:spPr>
      </p:sp>
      <p:sp>
        <p:nvSpPr>
          <p:cNvPr id="25" name="Shape 23"/>
          <p:cNvSpPr/>
          <p:nvPr/>
        </p:nvSpPr>
        <p:spPr>
          <a:xfrm>
            <a:off x="4358931" y="50653"/>
            <a:ext cx="49857" cy="49857"/>
          </a:xfrm>
          <a:prstGeom prst="ellipse">
            <a:avLst/>
          </a:prstGeom>
          <a:solidFill>
            <a:srgbClr val="FFFFFF">
              <a:alpha val="65000"/>
            </a:srgbClr>
          </a:solidFill>
          <a:ln/>
        </p:spPr>
      </p:sp>
      <p:sp>
        <p:nvSpPr>
          <p:cNvPr id="26" name="Shape 24"/>
          <p:cNvSpPr/>
          <p:nvPr/>
        </p:nvSpPr>
        <p:spPr>
          <a:xfrm>
            <a:off x="5653387" y="4368539"/>
            <a:ext cx="71980" cy="71980"/>
          </a:xfrm>
          <a:prstGeom prst="ellipse">
            <a:avLst/>
          </a:prstGeom>
          <a:solidFill>
            <a:srgbClr val="FFFFFF">
              <a:alpha val="72000"/>
            </a:srgbClr>
          </a:solidFill>
          <a:ln/>
        </p:spPr>
      </p:sp>
      <p:sp>
        <p:nvSpPr>
          <p:cNvPr id="27" name="Shape 25"/>
          <p:cNvSpPr/>
          <p:nvPr/>
        </p:nvSpPr>
        <p:spPr>
          <a:xfrm>
            <a:off x="3033588" y="4176132"/>
            <a:ext cx="67770" cy="67770"/>
          </a:xfrm>
          <a:prstGeom prst="ellipse">
            <a:avLst/>
          </a:prstGeom>
          <a:solidFill>
            <a:srgbClr val="FFFFFF">
              <a:alpha val="27000"/>
            </a:srgbClr>
          </a:solidFill>
          <a:ln/>
        </p:spPr>
      </p:sp>
      <p:sp>
        <p:nvSpPr>
          <p:cNvPr id="28" name="Shape 26"/>
          <p:cNvSpPr/>
          <p:nvPr/>
        </p:nvSpPr>
        <p:spPr>
          <a:xfrm>
            <a:off x="1614785" y="4381712"/>
            <a:ext cx="57465" cy="57465"/>
          </a:xfrm>
          <a:prstGeom prst="ellipse">
            <a:avLst/>
          </a:prstGeom>
          <a:solidFill>
            <a:srgbClr val="FFFFFF">
              <a:alpha val="71000"/>
            </a:srgbClr>
          </a:solidFill>
          <a:ln/>
        </p:spPr>
      </p:sp>
      <p:sp>
        <p:nvSpPr>
          <p:cNvPr id="29" name="Shape 27"/>
          <p:cNvSpPr/>
          <p:nvPr/>
        </p:nvSpPr>
        <p:spPr>
          <a:xfrm>
            <a:off x="3650298" y="4708561"/>
            <a:ext cx="51178" cy="51178"/>
          </a:xfrm>
          <a:prstGeom prst="ellipse">
            <a:avLst/>
          </a:prstGeom>
          <a:solidFill>
            <a:srgbClr val="FFFFFF">
              <a:alpha val="50000"/>
            </a:srgbClr>
          </a:solidFill>
          <a:ln/>
        </p:spPr>
      </p:sp>
      <p:sp>
        <p:nvSpPr>
          <p:cNvPr id="30" name="Shape 28"/>
          <p:cNvSpPr/>
          <p:nvPr/>
        </p:nvSpPr>
        <p:spPr>
          <a:xfrm>
            <a:off x="1512695" y="107481"/>
            <a:ext cx="38570" cy="38570"/>
          </a:xfrm>
          <a:prstGeom prst="ellipse">
            <a:avLst/>
          </a:prstGeom>
          <a:solidFill>
            <a:srgbClr val="FFFFFF">
              <a:alpha val="75000"/>
            </a:srgbClr>
          </a:solidFill>
          <a:ln/>
        </p:spPr>
      </p:sp>
      <p:sp>
        <p:nvSpPr>
          <p:cNvPr id="31" name="Shape 29"/>
          <p:cNvSpPr/>
          <p:nvPr/>
        </p:nvSpPr>
        <p:spPr>
          <a:xfrm>
            <a:off x="7029" y="233140"/>
            <a:ext cx="65104" cy="65104"/>
          </a:xfrm>
          <a:prstGeom prst="ellipse">
            <a:avLst/>
          </a:prstGeom>
          <a:solidFill>
            <a:srgbClr val="FFFFFF">
              <a:alpha val="76000"/>
            </a:srgbClr>
          </a:solidFill>
          <a:ln/>
        </p:spPr>
      </p:sp>
      <p:sp>
        <p:nvSpPr>
          <p:cNvPr id="32" name="Shape 30"/>
          <p:cNvSpPr/>
          <p:nvPr/>
        </p:nvSpPr>
        <p:spPr>
          <a:xfrm>
            <a:off x="3004208" y="4159584"/>
            <a:ext cx="64162" cy="64162"/>
          </a:xfrm>
          <a:prstGeom prst="ellipse">
            <a:avLst/>
          </a:prstGeom>
          <a:solidFill>
            <a:srgbClr val="FFFFFF">
              <a:alpha val="25000"/>
            </a:srgbClr>
          </a:solidFill>
          <a:ln/>
        </p:spPr>
      </p:sp>
      <p:sp>
        <p:nvSpPr>
          <p:cNvPr id="33" name="Shape 31"/>
          <p:cNvSpPr/>
          <p:nvPr/>
        </p:nvSpPr>
        <p:spPr>
          <a:xfrm>
            <a:off x="4603429" y="4120104"/>
            <a:ext cx="56250" cy="56250"/>
          </a:xfrm>
          <a:prstGeom prst="ellipse">
            <a:avLst/>
          </a:prstGeom>
          <a:solidFill>
            <a:srgbClr val="FFFFFF">
              <a:alpha val="62000"/>
            </a:srgbClr>
          </a:solidFill>
          <a:ln/>
        </p:spPr>
      </p:sp>
      <p:sp>
        <p:nvSpPr>
          <p:cNvPr id="34" name="Shape 32"/>
          <p:cNvSpPr/>
          <p:nvPr/>
        </p:nvSpPr>
        <p:spPr>
          <a:xfrm>
            <a:off x="3885104" y="153549"/>
            <a:ext cx="36538" cy="36538"/>
          </a:xfrm>
          <a:prstGeom prst="ellipse">
            <a:avLst/>
          </a:prstGeom>
          <a:solidFill>
            <a:srgbClr val="FFFFFF">
              <a:alpha val="34000"/>
            </a:srgbClr>
          </a:solidFill>
          <a:ln/>
        </p:spPr>
      </p:sp>
      <p:sp>
        <p:nvSpPr>
          <p:cNvPr id="35" name="Shape 33"/>
          <p:cNvSpPr/>
          <p:nvPr/>
        </p:nvSpPr>
        <p:spPr>
          <a:xfrm>
            <a:off x="137843" y="4382079"/>
            <a:ext cx="51577" cy="51577"/>
          </a:xfrm>
          <a:prstGeom prst="ellipse">
            <a:avLst/>
          </a:prstGeom>
          <a:solidFill>
            <a:srgbClr val="FFFFFF">
              <a:alpha val="33000"/>
            </a:srgbClr>
          </a:solidFill>
          <a:ln/>
        </p:spPr>
      </p:sp>
      <p:sp>
        <p:nvSpPr>
          <p:cNvPr id="36" name="Shape 34"/>
          <p:cNvSpPr/>
          <p:nvPr/>
        </p:nvSpPr>
        <p:spPr>
          <a:xfrm>
            <a:off x="5203161" y="4358667"/>
            <a:ext cx="58709" cy="58709"/>
          </a:xfrm>
          <a:prstGeom prst="ellipse">
            <a:avLst/>
          </a:prstGeom>
          <a:solidFill>
            <a:srgbClr val="FFFFFF">
              <a:alpha val="57000"/>
            </a:srgbClr>
          </a:solidFill>
          <a:ln/>
        </p:spPr>
      </p:sp>
      <p:sp>
        <p:nvSpPr>
          <p:cNvPr id="37" name="Shape 35"/>
          <p:cNvSpPr/>
          <p:nvPr/>
        </p:nvSpPr>
        <p:spPr>
          <a:xfrm>
            <a:off x="6490093" y="651549"/>
            <a:ext cx="45450" cy="45450"/>
          </a:xfrm>
          <a:prstGeom prst="ellipse">
            <a:avLst/>
          </a:prstGeom>
          <a:solidFill>
            <a:srgbClr val="FFFFFF">
              <a:alpha val="35000"/>
            </a:srgbClr>
          </a:solidFill>
          <a:ln/>
        </p:spPr>
      </p:sp>
      <p:sp>
        <p:nvSpPr>
          <p:cNvPr id="38" name="Shape 36"/>
          <p:cNvSpPr/>
          <p:nvPr/>
        </p:nvSpPr>
        <p:spPr>
          <a:xfrm>
            <a:off x="5083257" y="4732749"/>
            <a:ext cx="40479" cy="40479"/>
          </a:xfrm>
          <a:prstGeom prst="ellipse">
            <a:avLst/>
          </a:prstGeom>
          <a:solidFill>
            <a:srgbClr val="FFFFFF">
              <a:alpha val="39000"/>
            </a:srgbClr>
          </a:solidFill>
          <a:ln/>
        </p:spPr>
      </p:sp>
      <p:sp>
        <p:nvSpPr>
          <p:cNvPr id="39" name="Shape 37"/>
          <p:cNvSpPr/>
          <p:nvPr/>
        </p:nvSpPr>
        <p:spPr>
          <a:xfrm>
            <a:off x="1789537" y="4124339"/>
            <a:ext cx="37431" cy="37431"/>
          </a:xfrm>
          <a:prstGeom prst="ellipse">
            <a:avLst/>
          </a:prstGeom>
          <a:solidFill>
            <a:srgbClr val="FFFFFF">
              <a:alpha val="54000"/>
            </a:srgbClr>
          </a:solidFill>
          <a:ln/>
        </p:spPr>
      </p:sp>
      <p:sp>
        <p:nvSpPr>
          <p:cNvPr id="40" name="Shape 38"/>
          <p:cNvSpPr/>
          <p:nvPr/>
        </p:nvSpPr>
        <p:spPr>
          <a:xfrm>
            <a:off x="1403256" y="4078815"/>
            <a:ext cx="71808" cy="71808"/>
          </a:xfrm>
          <a:prstGeom prst="ellipse">
            <a:avLst/>
          </a:prstGeom>
          <a:solidFill>
            <a:srgbClr val="FFFFFF">
              <a:alpha val="77000"/>
            </a:srgbClr>
          </a:solidFill>
          <a:ln/>
        </p:spPr>
      </p:sp>
      <p:sp>
        <p:nvSpPr>
          <p:cNvPr id="41" name="Shape 39"/>
          <p:cNvSpPr/>
          <p:nvPr/>
        </p:nvSpPr>
        <p:spPr>
          <a:xfrm>
            <a:off x="3242513" y="146735"/>
            <a:ext cx="60823" cy="60823"/>
          </a:xfrm>
          <a:prstGeom prst="ellipse">
            <a:avLst/>
          </a:prstGeom>
          <a:solidFill>
            <a:srgbClr val="FFFFFF">
              <a:alpha val="38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0" y="868680"/>
            <a:ext cx="9144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spc="400" kern="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 U R R A Y ' S   E N G L I S H</a:t>
            </a:r>
            <a:endParaRPr lang="en-US" sz="1500" dirty="0"/>
          </a:p>
        </p:txBody>
      </p:sp>
      <p:sp>
        <p:nvSpPr>
          <p:cNvPr id="43" name="Text 41"/>
          <p:cNvSpPr/>
          <p:nvPr/>
        </p:nvSpPr>
        <p:spPr>
          <a:xfrm>
            <a:off x="0" y="132588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Letter Sounds Lab 2</a:t>
            </a:r>
            <a:endParaRPr lang="en-US" sz="4600" dirty="0"/>
          </a:p>
        </p:txBody>
      </p:sp>
      <p:sp>
        <p:nvSpPr>
          <p:cNvPr id="44" name="Text 42"/>
          <p:cNvSpPr/>
          <p:nvPr/>
        </p:nvSpPr>
        <p:spPr>
          <a:xfrm>
            <a:off x="0" y="24688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9B8CFF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Six more letters!</a:t>
            </a:r>
            <a:endParaRPr lang="en-US" sz="2000" dirty="0"/>
          </a:p>
        </p:txBody>
      </p:sp>
      <p:sp>
        <p:nvSpPr>
          <p:cNvPr id="45" name="Shape 43"/>
          <p:cNvSpPr/>
          <p:nvPr/>
        </p:nvSpPr>
        <p:spPr>
          <a:xfrm>
            <a:off x="3749040" y="3200400"/>
            <a:ext cx="1645920" cy="685800"/>
          </a:xfrm>
          <a:prstGeom prst="roundRect">
            <a:avLst>
              <a:gd name="adj" fmla="val 49333"/>
            </a:avLst>
          </a:prstGeom>
          <a:solidFill>
            <a:srgbClr val="FFD23F"/>
          </a:solidFill>
          <a:ln/>
          <a:effectLst>
            <a:outerShdw sx="100000" sy="100000" kx="0" ky="0" algn="bl" rotWithShape="0" blurRad="127000" dist="50800" dir="5400000">
              <a:srgbClr val="000000">
                <a:alpha val="35000"/>
              </a:srgbClr>
            </a:outerShdw>
          </a:effectLst>
        </p:spPr>
      </p:sp>
      <p:sp>
        <p:nvSpPr>
          <p:cNvPr id="46" name="Text 44"/>
          <p:cNvSpPr/>
          <p:nvPr/>
        </p:nvSpPr>
        <p:spPr>
          <a:xfrm>
            <a:off x="3749040" y="3200400"/>
            <a:ext cx="16459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2600" dirty="0"/>
          </a:p>
        </p:txBody>
      </p:sp>
      <p:sp>
        <p:nvSpPr>
          <p:cNvPr id="47" name="Text 45"/>
          <p:cNvSpPr/>
          <p:nvPr/>
        </p:nvSpPr>
        <p:spPr>
          <a:xfrm>
            <a:off x="0" y="461772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murraycohen.com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 /h/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Just breathe out — h! h! (hand in front — feel it!)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/h/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  or  H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H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 l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“el”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/lll/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🍃  leaf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 /lll/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Tongue UP behind teeth — llll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 r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“ar”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/rrr/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🐇  rabbit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 /rrr/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Tongue back, lips round — rrrr (no tap!)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/rrr/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  or  R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R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REVIEW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⭐  Twelve letters now!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502920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M</a:t>
            </a:r>
            <a:endParaRPr lang="en-US" sz="4400" dirty="0"/>
          </a:p>
        </p:txBody>
      </p:sp>
      <p:sp>
        <p:nvSpPr>
          <p:cNvPr id="9" name="Shape 7"/>
          <p:cNvSpPr/>
          <p:nvPr/>
        </p:nvSpPr>
        <p:spPr>
          <a:xfrm>
            <a:off x="1938528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0" name="Text 8"/>
          <p:cNvSpPr/>
          <p:nvPr/>
        </p:nvSpPr>
        <p:spPr>
          <a:xfrm>
            <a:off x="1938528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Shape 9"/>
          <p:cNvSpPr/>
          <p:nvPr/>
        </p:nvSpPr>
        <p:spPr>
          <a:xfrm>
            <a:off x="3374136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2" name="Text 10"/>
          <p:cNvSpPr/>
          <p:nvPr/>
        </p:nvSpPr>
        <p:spPr>
          <a:xfrm>
            <a:off x="3374136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Shape 11"/>
          <p:cNvSpPr/>
          <p:nvPr/>
        </p:nvSpPr>
        <p:spPr>
          <a:xfrm>
            <a:off x="4809744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4" name="Text 12"/>
          <p:cNvSpPr/>
          <p:nvPr/>
        </p:nvSpPr>
        <p:spPr>
          <a:xfrm>
            <a:off x="4809744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A</a:t>
            </a:r>
            <a:endParaRPr lang="en-US" sz="4400" dirty="0"/>
          </a:p>
        </p:txBody>
      </p:sp>
      <p:sp>
        <p:nvSpPr>
          <p:cNvPr id="15" name="Shape 13"/>
          <p:cNvSpPr/>
          <p:nvPr/>
        </p:nvSpPr>
        <p:spPr>
          <a:xfrm>
            <a:off x="6245352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6" name="Text 14"/>
          <p:cNvSpPr/>
          <p:nvPr/>
        </p:nvSpPr>
        <p:spPr>
          <a:xfrm>
            <a:off x="6245352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P</a:t>
            </a:r>
            <a:endParaRPr lang="en-US" sz="4400" dirty="0"/>
          </a:p>
        </p:txBody>
      </p:sp>
      <p:sp>
        <p:nvSpPr>
          <p:cNvPr id="17" name="Shape 15"/>
          <p:cNvSpPr/>
          <p:nvPr/>
        </p:nvSpPr>
        <p:spPr>
          <a:xfrm>
            <a:off x="7680960" y="182880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FFD23F"/>
          </a:solidFill>
          <a:ln/>
        </p:spPr>
      </p:sp>
      <p:sp>
        <p:nvSpPr>
          <p:cNvPr id="18" name="Text 16"/>
          <p:cNvSpPr/>
          <p:nvPr/>
        </p:nvSpPr>
        <p:spPr>
          <a:xfrm>
            <a:off x="7680960" y="182880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</a:t>
            </a:r>
            <a:endParaRPr lang="en-US" sz="4400" dirty="0"/>
          </a:p>
        </p:txBody>
      </p:sp>
      <p:sp>
        <p:nvSpPr>
          <p:cNvPr id="19" name="Shape 17"/>
          <p:cNvSpPr/>
          <p:nvPr/>
        </p:nvSpPr>
        <p:spPr>
          <a:xfrm>
            <a:off x="502920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</a:t>
            </a:r>
            <a:endParaRPr lang="en-US" sz="4400" dirty="0"/>
          </a:p>
        </p:txBody>
      </p:sp>
      <p:sp>
        <p:nvSpPr>
          <p:cNvPr id="21" name="Shape 19"/>
          <p:cNvSpPr/>
          <p:nvPr/>
        </p:nvSpPr>
        <p:spPr>
          <a:xfrm>
            <a:off x="1938528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2" name="Text 20"/>
          <p:cNvSpPr/>
          <p:nvPr/>
        </p:nvSpPr>
        <p:spPr>
          <a:xfrm>
            <a:off x="1938528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</a:t>
            </a:r>
            <a:endParaRPr lang="en-US" sz="4400" dirty="0"/>
          </a:p>
        </p:txBody>
      </p:sp>
      <p:sp>
        <p:nvSpPr>
          <p:cNvPr id="23" name="Shape 21"/>
          <p:cNvSpPr/>
          <p:nvPr/>
        </p:nvSpPr>
        <p:spPr>
          <a:xfrm>
            <a:off x="3374136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4" name="Text 22"/>
          <p:cNvSpPr/>
          <p:nvPr/>
        </p:nvSpPr>
        <p:spPr>
          <a:xfrm>
            <a:off x="3374136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</a:t>
            </a:r>
            <a:endParaRPr lang="en-US" sz="4400" dirty="0"/>
          </a:p>
        </p:txBody>
      </p:sp>
      <p:sp>
        <p:nvSpPr>
          <p:cNvPr id="25" name="Shape 23"/>
          <p:cNvSpPr/>
          <p:nvPr/>
        </p:nvSpPr>
        <p:spPr>
          <a:xfrm>
            <a:off x="4809744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6" name="Text 24"/>
          <p:cNvSpPr/>
          <p:nvPr/>
        </p:nvSpPr>
        <p:spPr>
          <a:xfrm>
            <a:off x="4809744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</a:t>
            </a:r>
            <a:endParaRPr lang="en-US" sz="4400" dirty="0"/>
          </a:p>
        </p:txBody>
      </p:sp>
      <p:sp>
        <p:nvSpPr>
          <p:cNvPr id="27" name="Shape 25"/>
          <p:cNvSpPr/>
          <p:nvPr/>
        </p:nvSpPr>
        <p:spPr>
          <a:xfrm>
            <a:off x="6245352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28" name="Text 26"/>
          <p:cNvSpPr/>
          <p:nvPr/>
        </p:nvSpPr>
        <p:spPr>
          <a:xfrm>
            <a:off x="6245352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L</a:t>
            </a:r>
            <a:endParaRPr lang="en-US" sz="4400" dirty="0"/>
          </a:p>
        </p:txBody>
      </p:sp>
      <p:sp>
        <p:nvSpPr>
          <p:cNvPr id="29" name="Shape 27"/>
          <p:cNvSpPr/>
          <p:nvPr/>
        </p:nvSpPr>
        <p:spPr>
          <a:xfrm>
            <a:off x="7680960" y="3246120"/>
            <a:ext cx="1252728" cy="1188720"/>
          </a:xfrm>
          <a:prstGeom prst="roundRect">
            <a:avLst>
              <a:gd name="adj" fmla="val 11538"/>
            </a:avLst>
          </a:prstGeom>
          <a:solidFill>
            <a:srgbClr val="3EE0CF"/>
          </a:solidFill>
          <a:ln/>
        </p:spPr>
      </p:sp>
      <p:sp>
        <p:nvSpPr>
          <p:cNvPr id="30" name="Text 28"/>
          <p:cNvSpPr/>
          <p:nvPr/>
        </p:nvSpPr>
        <p:spPr>
          <a:xfrm>
            <a:off x="7680960" y="3246120"/>
            <a:ext cx="1252728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R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b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“bee”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/b/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⚽  ball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/b/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Lips pop with VOICE — b! b! b!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 d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“dee”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/d/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🐕  dog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 /d/</a:t>
            </a:r>
            <a:endParaRPr lang="en-US" sz="115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Tongue taps + voice — d! d! d!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WARM-UP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🔊  Which letter says  /d/  ?</a:t>
            </a:r>
            <a:endParaRPr lang="en-US" sz="3000" dirty="0"/>
          </a:p>
        </p:txBody>
      </p:sp>
      <p:sp>
        <p:nvSpPr>
          <p:cNvPr id="7" name="Shape 5"/>
          <p:cNvSpPr/>
          <p:nvPr/>
        </p:nvSpPr>
        <p:spPr>
          <a:xfrm>
            <a:off x="1463040" y="1645920"/>
            <a:ext cx="6217920" cy="566928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  <a:effectLst>
            <a:outerShdw sx="100000" sy="100000" kx="0" ky="0" algn="bl" rotWithShape="0" blurRad="101600" dist="38100" dir="5400000">
              <a:srgbClr val="000000">
                <a:alpha val="25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463040" y="1645920"/>
            <a:ext cx="6217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D23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💬  TYPE YOUR ANSWER IN THE CHAT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188720" y="2514600"/>
            <a:ext cx="6766560" cy="1051560"/>
          </a:xfrm>
          <a:prstGeom prst="roundRect">
            <a:avLst>
              <a:gd name="adj" fmla="val 13043"/>
            </a:avLst>
          </a:prstGeom>
          <a:solidFill>
            <a:srgbClr val="FFFFFF"/>
          </a:solidFill>
          <a:ln w="38100">
            <a:solidFill>
              <a:srgbClr val="9B8C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88720" y="2514600"/>
            <a:ext cx="676656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241F4E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Type the letter:   </a:t>
            </a:r>
            <a:pPr algn="ctr" indent="0" marL="0">
              <a:buNone/>
            </a:pPr>
            <a:r>
              <a:rPr lang="en-US" sz="2400" b="1" dirty="0">
                <a:solidFill>
                  <a:srgbClr val="FF5D5D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B  or  D  ?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0" y="384048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⭐ Stars: type a word that starts with D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 f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“ef”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/fff/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🐟  fish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CHANT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86868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🔇  Mute ON — say it with me,  3 times!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2103120" y="1737360"/>
            <a:ext cx="4937760" cy="1920240"/>
          </a:xfrm>
          <a:prstGeom prst="roundRect">
            <a:avLst>
              <a:gd name="adj" fmla="val 9524"/>
            </a:avLst>
          </a:prstGeom>
          <a:solidFill>
            <a:srgbClr val="3EE0CF"/>
          </a:solidFill>
          <a:ln/>
          <a:effectLst>
            <a:outerShdw sx="100000" sy="100000" kx="0" ky="0" algn="bl" rotWithShape="0" blurRad="127000" dist="50800" dir="5400000">
              <a:srgbClr val="000000">
                <a:alpha val="2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103120" y="1737360"/>
            <a:ext cx="493776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F /fff/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0" y="397764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9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👄  Teeth on lip, blow — ffff</a:t>
            </a:r>
            <a:endParaRPr lang="en-US" sz="1900" dirty="0"/>
          </a:p>
        </p:txBody>
      </p:sp>
      <p:sp>
        <p:nvSpPr>
          <p:cNvPr id="10" name="Text 8"/>
          <p:cNvSpPr/>
          <p:nvPr/>
        </p:nvSpPr>
        <p:spPr>
          <a:xfrm>
            <a:off x="0" y="4480560"/>
            <a:ext cx="9144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548A"/>
                </a:solidFill>
                <a:latin typeface="Helvetica Neue" pitchFamily="34" charset="0"/>
                <a:ea typeface="Helvetica Neue" pitchFamily="34" charset="-122"/>
                <a:cs typeface="Helvetica Neue" pitchFamily="34" charset="-120"/>
              </a:rPr>
              <a:t>🎤  = your turn! I will unmute 3 friends.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040" y="274320"/>
            <a:ext cx="1234440" cy="457200"/>
          </a:xfrm>
          <a:prstGeom prst="roundRect">
            <a:avLst>
              <a:gd name="adj" fmla="val 50000"/>
            </a:avLst>
          </a:prstGeom>
          <a:solidFill>
            <a:srgbClr val="FF5D5D"/>
          </a:solidFill>
          <a:ln/>
        </p:spPr>
      </p:sp>
      <p:sp>
        <p:nvSpPr>
          <p:cNvPr id="3" name="Text 1"/>
          <p:cNvSpPr/>
          <p:nvPr/>
        </p:nvSpPr>
        <p:spPr>
          <a:xfrm>
            <a:off x="320040" y="274320"/>
            <a:ext cx="1234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DAY 2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7452360" y="274320"/>
            <a:ext cx="1371600" cy="457200"/>
          </a:xfrm>
          <a:prstGeom prst="roundRect">
            <a:avLst>
              <a:gd name="adj" fmla="val 50000"/>
            </a:avLst>
          </a:prstGeom>
          <a:solidFill>
            <a:srgbClr val="241F4E"/>
          </a:solidFill>
          <a:ln/>
        </p:spPr>
      </p:sp>
      <p:sp>
        <p:nvSpPr>
          <p:cNvPr id="5" name="Text 3"/>
          <p:cNvSpPr/>
          <p:nvPr/>
        </p:nvSpPr>
        <p:spPr>
          <a:xfrm>
            <a:off x="7452360" y="27432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TEACH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0" y="77724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H h</a:t>
            </a:r>
            <a:endParaRPr lang="en-US" sz="6400" dirty="0"/>
          </a:p>
        </p:txBody>
      </p:sp>
      <p:sp>
        <p:nvSpPr>
          <p:cNvPr id="7" name="Shape 5"/>
          <p:cNvSpPr/>
          <p:nvPr/>
        </p:nvSpPr>
        <p:spPr>
          <a:xfrm>
            <a:off x="6400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D23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NAME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6400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241F4E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“aitch”</a:t>
            </a:r>
            <a:endParaRPr lang="en-US" sz="4400" dirty="0"/>
          </a:p>
        </p:txBody>
      </p:sp>
      <p:sp>
        <p:nvSpPr>
          <p:cNvPr id="10" name="Shape 8"/>
          <p:cNvSpPr/>
          <p:nvPr/>
        </p:nvSpPr>
        <p:spPr>
          <a:xfrm>
            <a:off x="4754880" y="2103120"/>
            <a:ext cx="3749040" cy="2286000"/>
          </a:xfrm>
          <a:prstGeom prst="roundRect">
            <a:avLst>
              <a:gd name="adj" fmla="val 7200"/>
            </a:avLst>
          </a:prstGeom>
          <a:solidFill>
            <a:srgbClr val="FF5D5D"/>
          </a:solidFill>
          <a:ln/>
        </p:spPr>
      </p:sp>
      <p:sp>
        <p:nvSpPr>
          <p:cNvPr id="11" name="Text 9"/>
          <p:cNvSpPr/>
          <p:nvPr/>
        </p:nvSpPr>
        <p:spPr>
          <a:xfrm>
            <a:off x="4754880" y="2240280"/>
            <a:ext cx="3749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SOUND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754880" y="2743200"/>
            <a:ext cx="37490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/h/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5A548A"/>
                </a:solidFill>
                <a:latin typeface="Arial Rounded MT Bold" pitchFamily="34" charset="0"/>
                <a:ea typeface="Arial Rounded MT Bold" pitchFamily="34" charset="-122"/>
                <a:cs typeface="Arial Rounded MT Bold" pitchFamily="34" charset="-120"/>
              </a:rPr>
              <a:t>🎩  hat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Murray Cohen</dc:creator>
  <cp:lastModifiedBy>Murray Cohen</cp:lastModifiedBy>
  <cp:revision>1</cp:revision>
  <dcterms:created xsi:type="dcterms:W3CDTF">2026-06-12T18:29:06Z</dcterms:created>
  <dcterms:modified xsi:type="dcterms:W3CDTF">2026-06-12T18:29:06Z</dcterms:modified>
</cp:coreProperties>
</file>