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deck of the course for the alphabet group. Pattern per word: tile slide (sound each letter slowly, slide them together) → reveal slide (word + picture, choral). SLOW. Finger-point each tile as you sound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Point at each tile: p — aaa — nnn. Slow, then fast, then the word. Muted choral along. DON'T show the picture yet — let them blend first!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Reveal + choral "pan!" ×3. Ask (circling): Is this a pan? Do you have a pan? Who has a pan at home?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Point at each tile: nnn — aaa — p. Slow, then fast, then the word. Muted choral along. DON'T show the picture yet — let them blend first!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Reveal + choral "nap!" ×3. Ask (circling): Is this a nap? Do you nap? Who has a nap at home?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Point at each tile: t — aaa — p. Slow, then fast, then the word. Muted choral along. DON'T show the picture yet — let them blend first!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Reveal + choral "tap!" ×3. Ask (circling): Is this a tap? Do you have a tap? Who has a tap at home?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letter changes, the word changes! Read each link together. NOTE: 'mat' has NO picture — they decode it by reading alone, their first picture-free word. Make a moment of it! Then orally: 'change the t in mat to p — what?' Phonemic manipulation — gold.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typed answer = attendance + assessment + a win to leave on. Reply to a few by name.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Model it BIG: 'mmm … aaa … t. mmm-aaa-t. mmmaaat. MAT!' Hands sliding together as you speed up. This gesture repeats all day.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Point at each tile: rrr — aaa — t. Slow, then fast, then the word. Muted choral along. DON'T show the picture yet — let them blend first!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Reveal + choral "rat!" ×3. Ask (circling): Is this a rat? Do you have a rat? Who has a rat at home?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Point at each tile: mmm — aaa — p. Slow, then fast, then the word. Muted choral along. DON'T show the picture yet — let them blend first!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Reveal + choral "map!" ×3. Ask (circling): Is this a map? Do you have a map? Who has a map at home?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Point at each tile: mmm — aaa — nnn. Slow, then fast, then the word. Muted choral along. DON'T show the picture yet — let them blend first!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Reveal + choral "man!" ×3. Ask (circling): Is this a man? Do you have a man? Who has a man at home?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Mid-deck check: say 'map' … 'man' slowly. They type whole words now — huge moment! Praise loudly.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06397" y="140772"/>
            <a:ext cx="63433" cy="63433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4990656" y="4807270"/>
            <a:ext cx="62780" cy="62780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265939" y="4485920"/>
            <a:ext cx="38984" cy="38984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8101014" y="4787955"/>
            <a:ext cx="52484" cy="52484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3010775" y="103175"/>
            <a:ext cx="36691" cy="36691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4245787" y="4633977"/>
            <a:ext cx="52853" cy="52853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5361290" y="579678"/>
            <a:ext cx="43241" cy="43241"/>
          </a:xfrm>
          <a:prstGeom prst="ellipse">
            <a:avLst/>
          </a:prstGeom>
          <a:solidFill>
            <a:srgbClr val="FFFFFF">
              <a:alpha val="78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3477819" y="489153"/>
            <a:ext cx="68953" cy="68953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3069375" y="4298635"/>
            <a:ext cx="28529" cy="28529"/>
          </a:xfrm>
          <a:prstGeom prst="ellipse">
            <a:avLst/>
          </a:prstGeom>
          <a:solidFill>
            <a:srgbClr val="FFFFFF">
              <a:alpha val="60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4344854" y="4786378"/>
            <a:ext cx="62431" cy="62431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145598" y="4121099"/>
            <a:ext cx="54056" cy="54056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2957844" y="4731201"/>
            <a:ext cx="46816" cy="46816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3327081" y="4356950"/>
            <a:ext cx="53475" cy="53475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3978497" y="140294"/>
            <a:ext cx="61607" cy="61607"/>
          </a:xfrm>
          <a:prstGeom prst="ellipse">
            <a:avLst/>
          </a:prstGeom>
          <a:solidFill>
            <a:srgbClr val="FFFFFF">
              <a:alpha val="49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7164932" y="756043"/>
            <a:ext cx="32152" cy="32152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7137752" y="4571810"/>
            <a:ext cx="60073" cy="60073"/>
          </a:xfrm>
          <a:prstGeom prst="ellipse">
            <a:avLst/>
          </a:prstGeom>
          <a:solidFill>
            <a:srgbClr val="FFFFFF">
              <a:alpha val="78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1940905" y="179174"/>
            <a:ext cx="67036" cy="67036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6027163" y="4736915"/>
            <a:ext cx="54378" cy="54378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575663" y="426161"/>
            <a:ext cx="51497" cy="51497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7857788" y="385021"/>
            <a:ext cx="57198" cy="57198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7984140" y="4393052"/>
            <a:ext cx="47789" cy="47789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6670794" y="4597638"/>
            <a:ext cx="34909" cy="34909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7339701" y="247372"/>
            <a:ext cx="41354" cy="41354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4360813" y="4813110"/>
            <a:ext cx="63669" cy="63669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3287104" y="4517538"/>
            <a:ext cx="31115" cy="31115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5827905" y="159299"/>
            <a:ext cx="72167" cy="72167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8088765" y="4099831"/>
            <a:ext cx="54482" cy="54482"/>
          </a:xfrm>
          <a:prstGeom prst="ellipse">
            <a:avLst/>
          </a:prstGeom>
          <a:solidFill>
            <a:srgbClr val="FFFFFF">
              <a:alpha val="59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4698090" y="4502022"/>
            <a:ext cx="29757" cy="29757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7562998" y="204292"/>
            <a:ext cx="39392" cy="39392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6711966" y="319317"/>
            <a:ext cx="65581" cy="65581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5385166" y="295117"/>
            <a:ext cx="70055" cy="70055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7149914" y="546792"/>
            <a:ext cx="32756" cy="32756"/>
          </a:xfrm>
          <a:prstGeom prst="ellipse">
            <a:avLst/>
          </a:prstGeom>
          <a:solidFill>
            <a:srgbClr val="FFFFFF">
              <a:alpha val="71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7839482" y="430348"/>
            <a:ext cx="71211" cy="71211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5981752" y="4389750"/>
            <a:ext cx="42132" cy="42132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606534" y="4273520"/>
            <a:ext cx="67167" cy="67167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2848429" y="567537"/>
            <a:ext cx="34727" cy="34727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5437691" y="4351600"/>
            <a:ext cx="39422" cy="39422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</p:sp>
      <p:sp>
        <p:nvSpPr>
          <p:cNvPr id="39" name="Shape 37"/>
          <p:cNvSpPr/>
          <p:nvPr/>
        </p:nvSpPr>
        <p:spPr>
          <a:xfrm>
            <a:off x="2606134" y="498879"/>
            <a:ext cx="56334" cy="56334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5777977" y="4488293"/>
            <a:ext cx="43789" cy="43789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4645537" y="82925"/>
            <a:ext cx="40909" cy="40909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Sound It Out!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 + a + t  =  a word you can read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🧱  Sound it out!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828800" y="1783080"/>
            <a:ext cx="1554480" cy="1554480"/>
          </a:xfrm>
          <a:prstGeom prst="roundRect">
            <a:avLst>
              <a:gd name="adj" fmla="val 10588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01600" dist="381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828800" y="1783080"/>
            <a:ext cx="15544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</a:t>
            </a:r>
            <a:endParaRPr lang="en-US" sz="7600" dirty="0"/>
          </a:p>
        </p:txBody>
      </p:sp>
      <p:sp>
        <p:nvSpPr>
          <p:cNvPr id="9" name="Shape 7"/>
          <p:cNvSpPr/>
          <p:nvPr/>
        </p:nvSpPr>
        <p:spPr>
          <a:xfrm>
            <a:off x="3794760" y="1783080"/>
            <a:ext cx="1554480" cy="1554480"/>
          </a:xfrm>
          <a:prstGeom prst="roundRect">
            <a:avLst>
              <a:gd name="adj" fmla="val 10588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01600" dist="38100" dir="5400000">
              <a:srgbClr val="000000">
                <a:alpha val="2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794760" y="1783080"/>
            <a:ext cx="15544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endParaRPr lang="en-US" sz="7600" dirty="0"/>
          </a:p>
        </p:txBody>
      </p:sp>
      <p:sp>
        <p:nvSpPr>
          <p:cNvPr id="11" name="Shape 9"/>
          <p:cNvSpPr/>
          <p:nvPr/>
        </p:nvSpPr>
        <p:spPr>
          <a:xfrm>
            <a:off x="5760720" y="1783080"/>
            <a:ext cx="1554480" cy="1554480"/>
          </a:xfrm>
          <a:prstGeom prst="roundRect">
            <a:avLst>
              <a:gd name="adj" fmla="val 10588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01600" dist="38100" dir="54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760720" y="1783080"/>
            <a:ext cx="15544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</a:t>
            </a:r>
            <a:endParaRPr lang="en-US" sz="7600" dirty="0"/>
          </a:p>
        </p:txBody>
      </p:sp>
      <p:sp>
        <p:nvSpPr>
          <p:cNvPr id="13" name="Text 11"/>
          <p:cNvSpPr/>
          <p:nvPr/>
        </p:nvSpPr>
        <p:spPr>
          <a:xfrm>
            <a:off x="0" y="365760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 — aaa — nnn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0" y="45262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🔴 red = vowel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You read it!  🎉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2377440" y="1965960"/>
            <a:ext cx="4389120" cy="2395728"/>
          </a:xfrm>
          <a:prstGeom prst="roundRect">
            <a:avLst>
              <a:gd name="adj" fmla="val 7634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377440" y="1627632"/>
            <a:ext cx="438912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🍳</a:t>
            </a:r>
            <a:endParaRPr lang="en-US" sz="15000" dirty="0"/>
          </a:p>
        </p:txBody>
      </p:sp>
      <p:sp>
        <p:nvSpPr>
          <p:cNvPr id="9" name="Text 7"/>
          <p:cNvSpPr/>
          <p:nvPr/>
        </p:nvSpPr>
        <p:spPr>
          <a:xfrm>
            <a:off x="2377440" y="3611880"/>
            <a:ext cx="4389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pan</a:t>
            </a:r>
            <a:endParaRPr lang="en-US" sz="4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🧱  Sound it out!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828800" y="1783080"/>
            <a:ext cx="1554480" cy="1554480"/>
          </a:xfrm>
          <a:prstGeom prst="roundRect">
            <a:avLst>
              <a:gd name="adj" fmla="val 10588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01600" dist="381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828800" y="1783080"/>
            <a:ext cx="15544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</a:t>
            </a:r>
            <a:endParaRPr lang="en-US" sz="7600" dirty="0"/>
          </a:p>
        </p:txBody>
      </p:sp>
      <p:sp>
        <p:nvSpPr>
          <p:cNvPr id="9" name="Shape 7"/>
          <p:cNvSpPr/>
          <p:nvPr/>
        </p:nvSpPr>
        <p:spPr>
          <a:xfrm>
            <a:off x="3794760" y="1783080"/>
            <a:ext cx="1554480" cy="1554480"/>
          </a:xfrm>
          <a:prstGeom prst="roundRect">
            <a:avLst>
              <a:gd name="adj" fmla="val 10588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01600" dist="38100" dir="5400000">
              <a:srgbClr val="000000">
                <a:alpha val="2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794760" y="1783080"/>
            <a:ext cx="15544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endParaRPr lang="en-US" sz="7600" dirty="0"/>
          </a:p>
        </p:txBody>
      </p:sp>
      <p:sp>
        <p:nvSpPr>
          <p:cNvPr id="11" name="Shape 9"/>
          <p:cNvSpPr/>
          <p:nvPr/>
        </p:nvSpPr>
        <p:spPr>
          <a:xfrm>
            <a:off x="5760720" y="1783080"/>
            <a:ext cx="1554480" cy="1554480"/>
          </a:xfrm>
          <a:prstGeom prst="roundRect">
            <a:avLst>
              <a:gd name="adj" fmla="val 10588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01600" dist="38100" dir="54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760720" y="1783080"/>
            <a:ext cx="15544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</a:t>
            </a:r>
            <a:endParaRPr lang="en-US" sz="7600" dirty="0"/>
          </a:p>
        </p:txBody>
      </p:sp>
      <p:sp>
        <p:nvSpPr>
          <p:cNvPr id="13" name="Text 11"/>
          <p:cNvSpPr/>
          <p:nvPr/>
        </p:nvSpPr>
        <p:spPr>
          <a:xfrm>
            <a:off x="0" y="365760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nnn — aaa — p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0" y="45262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🔴 red = vowel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You read it!  🎉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2377440" y="1965960"/>
            <a:ext cx="4389120" cy="2395728"/>
          </a:xfrm>
          <a:prstGeom prst="roundRect">
            <a:avLst>
              <a:gd name="adj" fmla="val 7634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pic>
        <p:nvPicPr>
          <p:cNvPr id="8" name="Image 0" descr="/sessions/tender-peaceful-tesla/mnt/SUMMER PRONUNCIATION/2026 READY FOR CLASS — 11 DAY SEQUENCE/art/hammock-nap_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89356" y="1664208"/>
            <a:ext cx="2165287" cy="18745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377440" y="3611880"/>
            <a:ext cx="4389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nap</a:t>
            </a:r>
            <a:endParaRPr lang="en-US" sz="4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🧱  Sound it out!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828800" y="1783080"/>
            <a:ext cx="1554480" cy="1554480"/>
          </a:xfrm>
          <a:prstGeom prst="roundRect">
            <a:avLst>
              <a:gd name="adj" fmla="val 10588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01600" dist="381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828800" y="1783080"/>
            <a:ext cx="15544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</a:t>
            </a:r>
            <a:endParaRPr lang="en-US" sz="7600" dirty="0"/>
          </a:p>
        </p:txBody>
      </p:sp>
      <p:sp>
        <p:nvSpPr>
          <p:cNvPr id="9" name="Shape 7"/>
          <p:cNvSpPr/>
          <p:nvPr/>
        </p:nvSpPr>
        <p:spPr>
          <a:xfrm>
            <a:off x="3794760" y="1783080"/>
            <a:ext cx="1554480" cy="1554480"/>
          </a:xfrm>
          <a:prstGeom prst="roundRect">
            <a:avLst>
              <a:gd name="adj" fmla="val 10588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01600" dist="38100" dir="5400000">
              <a:srgbClr val="000000">
                <a:alpha val="2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794760" y="1783080"/>
            <a:ext cx="15544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endParaRPr lang="en-US" sz="7600" dirty="0"/>
          </a:p>
        </p:txBody>
      </p:sp>
      <p:sp>
        <p:nvSpPr>
          <p:cNvPr id="11" name="Shape 9"/>
          <p:cNvSpPr/>
          <p:nvPr/>
        </p:nvSpPr>
        <p:spPr>
          <a:xfrm>
            <a:off x="5760720" y="1783080"/>
            <a:ext cx="1554480" cy="1554480"/>
          </a:xfrm>
          <a:prstGeom prst="roundRect">
            <a:avLst>
              <a:gd name="adj" fmla="val 10588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01600" dist="38100" dir="54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760720" y="1783080"/>
            <a:ext cx="15544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</a:t>
            </a:r>
            <a:endParaRPr lang="en-US" sz="7600" dirty="0"/>
          </a:p>
        </p:txBody>
      </p:sp>
      <p:sp>
        <p:nvSpPr>
          <p:cNvPr id="13" name="Text 11"/>
          <p:cNvSpPr/>
          <p:nvPr/>
        </p:nvSpPr>
        <p:spPr>
          <a:xfrm>
            <a:off x="0" y="365760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 — aaa — p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0" y="45262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🔴 red = vowel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You read it!  🎉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2377440" y="1965960"/>
            <a:ext cx="4389120" cy="2395728"/>
          </a:xfrm>
          <a:prstGeom prst="roundRect">
            <a:avLst>
              <a:gd name="adj" fmla="val 7634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377440" y="1627632"/>
            <a:ext cx="438912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🚰</a:t>
            </a:r>
            <a:endParaRPr lang="en-US" sz="15000" dirty="0"/>
          </a:p>
        </p:txBody>
      </p:sp>
      <p:sp>
        <p:nvSpPr>
          <p:cNvPr id="9" name="Text 7"/>
          <p:cNvSpPr/>
          <p:nvPr/>
        </p:nvSpPr>
        <p:spPr>
          <a:xfrm>
            <a:off x="2377440" y="3611880"/>
            <a:ext cx="4389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tap</a:t>
            </a:r>
            <a:endParaRPr lang="en-US" sz="4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MAGIC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🪄  Change ONE letter…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0" y="1783080"/>
            <a:ext cx="9144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rat</a:t>
            </a:r>
            <a:pPr algn="ctr" indent="0" marL="0">
              <a:buNone/>
            </a:pPr>
            <a:r>
              <a:rPr lang="en-US" sz="40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   →   </a:t>
            </a:r>
            <a:pPr algn="ctr" indent="0" marL="0">
              <a:buNone/>
            </a:pPr>
            <a:r>
              <a:rPr lang="en-US" sz="4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</a:t>
            </a:r>
            <a:pPr algn="ctr" indent="0" marL="0">
              <a:buNone/>
            </a:pPr>
            <a:r>
              <a:rPr lang="en-US" sz="4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pPr algn="ctr" indent="0" marL="0">
              <a:buNone/>
            </a:pPr>
            <a:r>
              <a:rPr lang="en-US" sz="4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0" y="2496312"/>
            <a:ext cx="9144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mat</a:t>
            </a:r>
            <a:pPr algn="ctr" indent="0" marL="0">
              <a:buNone/>
            </a:pPr>
            <a:r>
              <a:rPr lang="en-US" sz="40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   →   </a:t>
            </a:r>
            <a:pPr algn="ctr" indent="0" marL="0">
              <a:buNone/>
            </a:pPr>
            <a:r>
              <a:rPr lang="en-US" sz="4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</a:t>
            </a:r>
            <a:pPr algn="ctr" indent="0" marL="0">
              <a:buNone/>
            </a:pPr>
            <a:r>
              <a:rPr lang="en-US" sz="4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pPr algn="ctr" indent="0" marL="0">
              <a:buNone/>
            </a:pPr>
            <a:r>
              <a:rPr lang="en-US" sz="4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0" y="3209544"/>
            <a:ext cx="9144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map</a:t>
            </a:r>
            <a:pPr algn="ctr" indent="0" marL="0">
              <a:buNone/>
            </a:pPr>
            <a:r>
              <a:rPr lang="en-US" sz="40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   →   </a:t>
            </a:r>
            <a:pPr algn="ctr" indent="0" marL="0">
              <a:buNone/>
            </a:pPr>
            <a:r>
              <a:rPr lang="en-US" sz="4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</a:t>
            </a:r>
            <a:pPr algn="ctr" indent="0" marL="0">
              <a:buNone/>
            </a:pPr>
            <a:r>
              <a:rPr lang="en-US" sz="4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pPr algn="ctr" indent="0" marL="0">
              <a:buNone/>
            </a:pPr>
            <a:r>
              <a:rPr lang="en-US" sz="4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</a:t>
            </a:r>
            <a:endParaRPr lang="en-US" sz="4000" dirty="0"/>
          </a:p>
        </p:txBody>
      </p:sp>
      <p:sp>
        <p:nvSpPr>
          <p:cNvPr id="10" name="Text 8"/>
          <p:cNvSpPr/>
          <p:nvPr/>
        </p:nvSpPr>
        <p:spPr>
          <a:xfrm>
            <a:off x="0" y="3922776"/>
            <a:ext cx="9144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nap</a:t>
            </a:r>
            <a:pPr algn="ctr" indent="0" marL="0">
              <a:buNone/>
            </a:pPr>
            <a:r>
              <a:rPr lang="en-US" sz="40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   →   </a:t>
            </a:r>
            <a:pPr algn="ctr" indent="0" marL="0">
              <a:buNone/>
            </a:pPr>
            <a:r>
              <a:rPr lang="en-US" sz="4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</a:t>
            </a:r>
            <a:pPr algn="ctr" indent="0" marL="0">
              <a:buNone/>
            </a:pPr>
            <a:r>
              <a:rPr lang="en-US" sz="4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pPr algn="ctr" indent="0" marL="0">
              <a:buNone/>
            </a:pPr>
            <a:r>
              <a:rPr lang="en-US" sz="4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</a:t>
            </a:r>
            <a:endParaRPr lang="en-US" sz="4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80318" y="524978"/>
            <a:ext cx="55738" cy="55738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2803729" y="178784"/>
            <a:ext cx="72947" cy="72947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8040359" y="160020"/>
            <a:ext cx="50316" cy="50316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3286103" y="747532"/>
            <a:ext cx="69010" cy="69010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1800317" y="315304"/>
            <a:ext cx="28137" cy="28137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7111812" y="392163"/>
            <a:ext cx="66460" cy="66460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7764715" y="4514583"/>
            <a:ext cx="65326" cy="65326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4517034" y="4470199"/>
            <a:ext cx="72737" cy="72737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5212888" y="4261471"/>
            <a:ext cx="35909" cy="35909"/>
          </a:xfrm>
          <a:prstGeom prst="ellipse">
            <a:avLst/>
          </a:prstGeom>
          <a:solidFill>
            <a:srgbClr val="FFFFFF">
              <a:alpha val="41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8144400" y="696024"/>
            <a:ext cx="61365" cy="61365"/>
          </a:xfrm>
          <a:prstGeom prst="ellipse">
            <a:avLst/>
          </a:prstGeom>
          <a:solidFill>
            <a:srgbClr val="FFFFFF">
              <a:alpha val="42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2697736" y="4757735"/>
            <a:ext cx="64385" cy="64385"/>
          </a:xfrm>
          <a:prstGeom prst="ellipse">
            <a:avLst/>
          </a:prstGeom>
          <a:solidFill>
            <a:srgbClr val="FFFFFF">
              <a:alpha val="78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5965040" y="4723317"/>
            <a:ext cx="61324" cy="61324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7394710" y="4497366"/>
            <a:ext cx="39386" cy="39386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2500604" y="38748"/>
            <a:ext cx="45228" cy="45228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1361008" y="591920"/>
            <a:ext cx="30158" cy="30158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7219917" y="526374"/>
            <a:ext cx="62702" cy="62702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5222144" y="4819391"/>
            <a:ext cx="38370" cy="38370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2709542" y="44662"/>
            <a:ext cx="65661" cy="65661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4743188" y="4429920"/>
            <a:ext cx="42305" cy="42305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447998" y="577680"/>
            <a:ext cx="43974" cy="43974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7741097" y="17381"/>
            <a:ext cx="32510" cy="32510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3722567" y="4428031"/>
            <a:ext cx="28591" cy="28591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6898510" y="4424428"/>
            <a:ext cx="40341" cy="40341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3554696" y="634457"/>
            <a:ext cx="58320" cy="58320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5728159" y="4436931"/>
            <a:ext cx="42511" cy="42511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4865728" y="691562"/>
            <a:ext cx="71252" cy="71252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5404678" y="608952"/>
            <a:ext cx="28774" cy="28774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7325838" y="105510"/>
            <a:ext cx="33113" cy="33113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4651378" y="4195044"/>
            <a:ext cx="28103" cy="28103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3305964" y="4097375"/>
            <a:ext cx="60343" cy="60343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0" y="105156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🎟️  Exit Ticket</a:t>
            </a:r>
            <a:endParaRPr lang="en-US" sz="3800" dirty="0"/>
          </a:p>
        </p:txBody>
      </p:sp>
      <p:sp>
        <p:nvSpPr>
          <p:cNvPr id="33" name="Text 31"/>
          <p:cNvSpPr/>
          <p:nvPr/>
        </p:nvSpPr>
        <p:spPr>
          <a:xfrm>
            <a:off x="0" y="19202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Before you go — type in the chat: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0" y="2468880"/>
            <a:ext cx="9144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 word from the chain: mat · map · nap · tap ✏️</a:t>
            </a:r>
            <a:endParaRPr lang="en-US" sz="3200" dirty="0"/>
          </a:p>
        </p:txBody>
      </p:sp>
      <p:sp>
        <p:nvSpPr>
          <p:cNvPr id="35" name="Text 33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You are READERS now!  👋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Letters slide together…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0" y="210312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</a:t>
            </a:r>
            <a:pPr algn="ctr" indent="0" marL="0">
              <a:buNone/>
            </a:pPr>
            <a:r>
              <a:rPr lang="en-US" sz="6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  +  </a:t>
            </a:r>
            <a:pPr algn="ctr" indent="0" marL="0">
              <a:buNone/>
            </a:pPr>
            <a:r>
              <a:rPr lang="en-US" sz="64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pPr algn="ctr" indent="0" marL="0">
              <a:buNone/>
            </a:pPr>
            <a:r>
              <a:rPr lang="en-US" sz="6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  +  </a:t>
            </a:r>
            <a:pPr algn="ctr" indent="0" marL="0">
              <a:buNone/>
            </a:pPr>
            <a:r>
              <a:rPr lang="en-US" sz="6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</a:t>
            </a:r>
            <a:pPr algn="ctr" indent="0" marL="0">
              <a:buNone/>
            </a:pPr>
            <a:r>
              <a:rPr lang="en-US" sz="6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   →   </a:t>
            </a:r>
            <a:pPr algn="ctr" indent="0" marL="0">
              <a:buNone/>
            </a:pPr>
            <a:r>
              <a:rPr lang="en-US" sz="64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mat</a:t>
            </a:r>
            <a:endParaRPr lang="en-US" sz="6400" dirty="0"/>
          </a:p>
        </p:txBody>
      </p:sp>
      <p:sp>
        <p:nvSpPr>
          <p:cNvPr id="8" name="Text 6"/>
          <p:cNvSpPr/>
          <p:nvPr/>
        </p:nvSpPr>
        <p:spPr>
          <a:xfrm>
            <a:off x="0" y="356616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Say each sound slowly … then say them FAST!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🧱  Sound it out!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828800" y="1783080"/>
            <a:ext cx="1554480" cy="1554480"/>
          </a:xfrm>
          <a:prstGeom prst="roundRect">
            <a:avLst>
              <a:gd name="adj" fmla="val 10588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01600" dist="381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828800" y="1783080"/>
            <a:ext cx="15544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</a:t>
            </a:r>
            <a:endParaRPr lang="en-US" sz="7600" dirty="0"/>
          </a:p>
        </p:txBody>
      </p:sp>
      <p:sp>
        <p:nvSpPr>
          <p:cNvPr id="9" name="Shape 7"/>
          <p:cNvSpPr/>
          <p:nvPr/>
        </p:nvSpPr>
        <p:spPr>
          <a:xfrm>
            <a:off x="3794760" y="1783080"/>
            <a:ext cx="1554480" cy="1554480"/>
          </a:xfrm>
          <a:prstGeom prst="roundRect">
            <a:avLst>
              <a:gd name="adj" fmla="val 10588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01600" dist="38100" dir="5400000">
              <a:srgbClr val="000000">
                <a:alpha val="2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794760" y="1783080"/>
            <a:ext cx="15544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endParaRPr lang="en-US" sz="7600" dirty="0"/>
          </a:p>
        </p:txBody>
      </p:sp>
      <p:sp>
        <p:nvSpPr>
          <p:cNvPr id="11" name="Shape 9"/>
          <p:cNvSpPr/>
          <p:nvPr/>
        </p:nvSpPr>
        <p:spPr>
          <a:xfrm>
            <a:off x="5760720" y="1783080"/>
            <a:ext cx="1554480" cy="1554480"/>
          </a:xfrm>
          <a:prstGeom prst="roundRect">
            <a:avLst>
              <a:gd name="adj" fmla="val 10588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01600" dist="38100" dir="54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760720" y="1783080"/>
            <a:ext cx="15544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</a:t>
            </a:r>
            <a:endParaRPr lang="en-US" sz="7600" dirty="0"/>
          </a:p>
        </p:txBody>
      </p:sp>
      <p:sp>
        <p:nvSpPr>
          <p:cNvPr id="13" name="Text 11"/>
          <p:cNvSpPr/>
          <p:nvPr/>
        </p:nvSpPr>
        <p:spPr>
          <a:xfrm>
            <a:off x="0" y="365760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rrr — aaa — t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0" y="45262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🔴 red = vowel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You read it!  🎉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2377440" y="1965960"/>
            <a:ext cx="4389120" cy="2395728"/>
          </a:xfrm>
          <a:prstGeom prst="roundRect">
            <a:avLst>
              <a:gd name="adj" fmla="val 7634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377440" y="1627632"/>
            <a:ext cx="438912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🐀</a:t>
            </a:r>
            <a:endParaRPr lang="en-US" sz="15000" dirty="0"/>
          </a:p>
        </p:txBody>
      </p:sp>
      <p:sp>
        <p:nvSpPr>
          <p:cNvPr id="9" name="Text 7"/>
          <p:cNvSpPr/>
          <p:nvPr/>
        </p:nvSpPr>
        <p:spPr>
          <a:xfrm>
            <a:off x="2377440" y="3611880"/>
            <a:ext cx="4389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rat</a:t>
            </a:r>
            <a:endParaRPr lang="en-US" sz="4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🧱  Sound it out!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828800" y="1783080"/>
            <a:ext cx="1554480" cy="1554480"/>
          </a:xfrm>
          <a:prstGeom prst="roundRect">
            <a:avLst>
              <a:gd name="adj" fmla="val 10588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01600" dist="381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828800" y="1783080"/>
            <a:ext cx="15544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</a:t>
            </a:r>
            <a:endParaRPr lang="en-US" sz="7600" dirty="0"/>
          </a:p>
        </p:txBody>
      </p:sp>
      <p:sp>
        <p:nvSpPr>
          <p:cNvPr id="9" name="Shape 7"/>
          <p:cNvSpPr/>
          <p:nvPr/>
        </p:nvSpPr>
        <p:spPr>
          <a:xfrm>
            <a:off x="3794760" y="1783080"/>
            <a:ext cx="1554480" cy="1554480"/>
          </a:xfrm>
          <a:prstGeom prst="roundRect">
            <a:avLst>
              <a:gd name="adj" fmla="val 10588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01600" dist="38100" dir="5400000">
              <a:srgbClr val="000000">
                <a:alpha val="2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794760" y="1783080"/>
            <a:ext cx="15544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endParaRPr lang="en-US" sz="7600" dirty="0"/>
          </a:p>
        </p:txBody>
      </p:sp>
      <p:sp>
        <p:nvSpPr>
          <p:cNvPr id="11" name="Shape 9"/>
          <p:cNvSpPr/>
          <p:nvPr/>
        </p:nvSpPr>
        <p:spPr>
          <a:xfrm>
            <a:off x="5760720" y="1783080"/>
            <a:ext cx="1554480" cy="1554480"/>
          </a:xfrm>
          <a:prstGeom prst="roundRect">
            <a:avLst>
              <a:gd name="adj" fmla="val 10588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01600" dist="38100" dir="54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760720" y="1783080"/>
            <a:ext cx="15544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</a:t>
            </a:r>
            <a:endParaRPr lang="en-US" sz="7600" dirty="0"/>
          </a:p>
        </p:txBody>
      </p:sp>
      <p:sp>
        <p:nvSpPr>
          <p:cNvPr id="13" name="Text 11"/>
          <p:cNvSpPr/>
          <p:nvPr/>
        </p:nvSpPr>
        <p:spPr>
          <a:xfrm>
            <a:off x="0" y="365760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mmm — aaa — p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0" y="45262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🔴 red = vowel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You read it!  🎉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2377440" y="1965960"/>
            <a:ext cx="4389120" cy="2395728"/>
          </a:xfrm>
          <a:prstGeom prst="roundRect">
            <a:avLst>
              <a:gd name="adj" fmla="val 7634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377440" y="1627632"/>
            <a:ext cx="438912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🗺️</a:t>
            </a:r>
            <a:endParaRPr lang="en-US" sz="15000" dirty="0"/>
          </a:p>
        </p:txBody>
      </p:sp>
      <p:sp>
        <p:nvSpPr>
          <p:cNvPr id="9" name="Text 7"/>
          <p:cNvSpPr/>
          <p:nvPr/>
        </p:nvSpPr>
        <p:spPr>
          <a:xfrm>
            <a:off x="2377440" y="3611880"/>
            <a:ext cx="4389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map</a:t>
            </a:r>
            <a:endParaRPr lang="en-US" sz="4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🧱  Sound it out!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828800" y="1783080"/>
            <a:ext cx="1554480" cy="1554480"/>
          </a:xfrm>
          <a:prstGeom prst="roundRect">
            <a:avLst>
              <a:gd name="adj" fmla="val 10588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01600" dist="381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828800" y="1783080"/>
            <a:ext cx="15544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</a:t>
            </a:r>
            <a:endParaRPr lang="en-US" sz="7600" dirty="0"/>
          </a:p>
        </p:txBody>
      </p:sp>
      <p:sp>
        <p:nvSpPr>
          <p:cNvPr id="9" name="Shape 7"/>
          <p:cNvSpPr/>
          <p:nvPr/>
        </p:nvSpPr>
        <p:spPr>
          <a:xfrm>
            <a:off x="3794760" y="1783080"/>
            <a:ext cx="1554480" cy="1554480"/>
          </a:xfrm>
          <a:prstGeom prst="roundRect">
            <a:avLst>
              <a:gd name="adj" fmla="val 10588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01600" dist="38100" dir="5400000">
              <a:srgbClr val="000000">
                <a:alpha val="2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794760" y="1783080"/>
            <a:ext cx="15544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endParaRPr lang="en-US" sz="7600" dirty="0"/>
          </a:p>
        </p:txBody>
      </p:sp>
      <p:sp>
        <p:nvSpPr>
          <p:cNvPr id="11" name="Shape 9"/>
          <p:cNvSpPr/>
          <p:nvPr/>
        </p:nvSpPr>
        <p:spPr>
          <a:xfrm>
            <a:off x="5760720" y="1783080"/>
            <a:ext cx="1554480" cy="1554480"/>
          </a:xfrm>
          <a:prstGeom prst="roundRect">
            <a:avLst>
              <a:gd name="adj" fmla="val 10588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01600" dist="38100" dir="54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760720" y="1783080"/>
            <a:ext cx="15544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</a:t>
            </a:r>
            <a:endParaRPr lang="en-US" sz="7600" dirty="0"/>
          </a:p>
        </p:txBody>
      </p:sp>
      <p:sp>
        <p:nvSpPr>
          <p:cNvPr id="13" name="Text 11"/>
          <p:cNvSpPr/>
          <p:nvPr/>
        </p:nvSpPr>
        <p:spPr>
          <a:xfrm>
            <a:off x="0" y="365760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mmm — aaa — nnn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0" y="45262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🔴 red = vowel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You read it!  🎉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2377440" y="1965960"/>
            <a:ext cx="4389120" cy="2395728"/>
          </a:xfrm>
          <a:prstGeom prst="roundRect">
            <a:avLst>
              <a:gd name="adj" fmla="val 7634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377440" y="1627632"/>
            <a:ext cx="438912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👨</a:t>
            </a:r>
            <a:endParaRPr lang="en-US" sz="15000" dirty="0"/>
          </a:p>
        </p:txBody>
      </p:sp>
      <p:sp>
        <p:nvSpPr>
          <p:cNvPr id="9" name="Text 7"/>
          <p:cNvSpPr/>
          <p:nvPr/>
        </p:nvSpPr>
        <p:spPr>
          <a:xfrm>
            <a:off x="2377440" y="3611880"/>
            <a:ext cx="4389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man</a:t>
            </a:r>
            <a:endParaRPr lang="en-US" sz="4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WARM-UP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🔊  I say a word — YOU type it!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64592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463040" y="164592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188720" y="2514600"/>
            <a:ext cx="6766560" cy="105156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88720" y="2514600"/>
            <a:ext cx="67665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 say </a:t>
            </a:r>
            <a:pPr algn="ctr" indent="0" marL="0">
              <a:buNone/>
            </a:pPr>
            <a:r>
              <a:rPr lang="en-US" sz="24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“mat”</a:t>
            </a:r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 →  you type </a:t>
            </a:r>
            <a:pPr algn="ctr" indent="0" marL="0">
              <a:buNone/>
            </a:pPr>
            <a:r>
              <a:rPr lang="en-US" sz="24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a t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⭐ Stars: I say TWO words!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Murray Cohen</cp:lastModifiedBy>
  <cp:revision>1</cp:revision>
  <dcterms:created xsi:type="dcterms:W3CDTF">2026-06-12T19:46:28Z</dcterms:created>
  <dcterms:modified xsi:type="dcterms:W3CDTF">2026-06-12T19:46:28Z</dcterms:modified>
</cp:coreProperties>
</file>