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RUN ORDER: this warm-up → 03-1 The Magic E → 03-2 Gesture Chant → 03-3 Long vs Short Pictures (your 2025 deck) → 03-4 Image Guessing Game → breakout → exit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Day 3 routine: full CVC words now. Call: man … tap … rat … pan. Stars: 'bat, hat' (never seen — pure decoding). Watch the alphabet group — they should be typing words by now.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Red/blue color code starts TODAY and never changes. Spanish speakers: this is THE day — Spanish vowels have one sound each, English vowels have two. Name that difference out loud.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One typed answer = attendance + assessment + a win to leave on. Reply to a few by name.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6133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487064" y="4471131"/>
            <a:ext cx="49059" cy="49059"/>
          </a:xfrm>
          <a:prstGeom prst="ellipse">
            <a:avLst/>
          </a:prstGeom>
          <a:solidFill>
            <a:srgbClr val="FFFFFF">
              <a:alpha val="24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8713400" y="239317"/>
            <a:ext cx="47474" cy="47474"/>
          </a:xfrm>
          <a:prstGeom prst="ellipse">
            <a:avLst/>
          </a:prstGeom>
          <a:solidFill>
            <a:srgbClr val="FFFFFF">
              <a:alpha val="71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7951710" y="4320972"/>
            <a:ext cx="67939" cy="67939"/>
          </a:xfrm>
          <a:prstGeom prst="ellipse">
            <a:avLst/>
          </a:prstGeom>
          <a:solidFill>
            <a:srgbClr val="FFFFFF">
              <a:alpha val="67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6731880" y="4175095"/>
            <a:ext cx="64730" cy="64730"/>
          </a:xfrm>
          <a:prstGeom prst="ellipse">
            <a:avLst/>
          </a:prstGeom>
          <a:solidFill>
            <a:srgbClr val="FFFFFF">
              <a:alpha val="34000"/>
            </a:srgbClr>
          </a:solidFill>
          <a:ln/>
        </p:spPr>
      </p:sp>
      <p:sp>
        <p:nvSpPr>
          <p:cNvPr id="6" name="Shape 4"/>
          <p:cNvSpPr/>
          <p:nvPr/>
        </p:nvSpPr>
        <p:spPr>
          <a:xfrm>
            <a:off x="2308258" y="687404"/>
            <a:ext cx="51947" cy="51947"/>
          </a:xfrm>
          <a:prstGeom prst="ellipse">
            <a:avLst/>
          </a:prstGeom>
          <a:solidFill>
            <a:srgbClr val="FFFFFF">
              <a:alpha val="48000"/>
            </a:srgbClr>
          </a:solidFill>
          <a:ln/>
        </p:spPr>
      </p:sp>
      <p:sp>
        <p:nvSpPr>
          <p:cNvPr id="7" name="Shape 5"/>
          <p:cNvSpPr/>
          <p:nvPr/>
        </p:nvSpPr>
        <p:spPr>
          <a:xfrm>
            <a:off x="1310820" y="281336"/>
            <a:ext cx="60087" cy="60087"/>
          </a:xfrm>
          <a:prstGeom prst="ellipse">
            <a:avLst/>
          </a:prstGeom>
          <a:solidFill>
            <a:srgbClr val="FFFFFF">
              <a:alpha val="55000"/>
            </a:srgbClr>
          </a:solidFill>
          <a:ln/>
        </p:spPr>
      </p:sp>
      <p:sp>
        <p:nvSpPr>
          <p:cNvPr id="8" name="Shape 6"/>
          <p:cNvSpPr/>
          <p:nvPr/>
        </p:nvSpPr>
        <p:spPr>
          <a:xfrm>
            <a:off x="3423950" y="4219685"/>
            <a:ext cx="60658" cy="60658"/>
          </a:xfrm>
          <a:prstGeom prst="ellipse">
            <a:avLst/>
          </a:prstGeom>
          <a:solidFill>
            <a:srgbClr val="FFFFFF">
              <a:alpha val="71000"/>
            </a:srgbClr>
          </a:solidFill>
          <a:ln/>
        </p:spPr>
      </p:sp>
      <p:sp>
        <p:nvSpPr>
          <p:cNvPr id="9" name="Shape 7"/>
          <p:cNvSpPr/>
          <p:nvPr/>
        </p:nvSpPr>
        <p:spPr>
          <a:xfrm>
            <a:off x="5756003" y="352804"/>
            <a:ext cx="44384" cy="44384"/>
          </a:xfrm>
          <a:prstGeom prst="ellipse">
            <a:avLst/>
          </a:prstGeom>
          <a:solidFill>
            <a:srgbClr val="FFFFFF">
              <a:alpha val="38000"/>
            </a:srgbClr>
          </a:solidFill>
          <a:ln/>
        </p:spPr>
      </p:sp>
      <p:sp>
        <p:nvSpPr>
          <p:cNvPr id="10" name="Shape 8"/>
          <p:cNvSpPr/>
          <p:nvPr/>
        </p:nvSpPr>
        <p:spPr>
          <a:xfrm>
            <a:off x="1685072" y="561712"/>
            <a:ext cx="71793" cy="71793"/>
          </a:xfrm>
          <a:prstGeom prst="ellipse">
            <a:avLst/>
          </a:prstGeom>
          <a:solidFill>
            <a:srgbClr val="FFFFFF">
              <a:alpha val="80000"/>
            </a:srgbClr>
          </a:solidFill>
          <a:ln/>
        </p:spPr>
      </p:sp>
      <p:sp>
        <p:nvSpPr>
          <p:cNvPr id="11" name="Shape 9"/>
          <p:cNvSpPr/>
          <p:nvPr/>
        </p:nvSpPr>
        <p:spPr>
          <a:xfrm>
            <a:off x="5210069" y="4605073"/>
            <a:ext cx="56852" cy="56852"/>
          </a:xfrm>
          <a:prstGeom prst="ellipse">
            <a:avLst/>
          </a:prstGeom>
          <a:solidFill>
            <a:srgbClr val="FFFFFF">
              <a:alpha val="32000"/>
            </a:srgbClr>
          </a:solidFill>
          <a:ln/>
        </p:spPr>
      </p:sp>
      <p:sp>
        <p:nvSpPr>
          <p:cNvPr id="12" name="Shape 10"/>
          <p:cNvSpPr/>
          <p:nvPr/>
        </p:nvSpPr>
        <p:spPr>
          <a:xfrm>
            <a:off x="606080" y="593709"/>
            <a:ext cx="66945" cy="66945"/>
          </a:xfrm>
          <a:prstGeom prst="ellipse">
            <a:avLst/>
          </a:prstGeom>
          <a:solidFill>
            <a:srgbClr val="FFFFFF">
              <a:alpha val="48000"/>
            </a:srgbClr>
          </a:solidFill>
          <a:ln/>
        </p:spPr>
      </p:sp>
      <p:sp>
        <p:nvSpPr>
          <p:cNvPr id="13" name="Shape 11"/>
          <p:cNvSpPr/>
          <p:nvPr/>
        </p:nvSpPr>
        <p:spPr>
          <a:xfrm>
            <a:off x="5400880" y="4788594"/>
            <a:ext cx="30608" cy="30608"/>
          </a:xfrm>
          <a:prstGeom prst="ellipse">
            <a:avLst/>
          </a:prstGeom>
          <a:solidFill>
            <a:srgbClr val="FFFFFF">
              <a:alpha val="50000"/>
            </a:srgbClr>
          </a:solidFill>
          <a:ln/>
        </p:spPr>
      </p:sp>
      <p:sp>
        <p:nvSpPr>
          <p:cNvPr id="14" name="Shape 12"/>
          <p:cNvSpPr/>
          <p:nvPr/>
        </p:nvSpPr>
        <p:spPr>
          <a:xfrm>
            <a:off x="3071915" y="4603366"/>
            <a:ext cx="32259" cy="32259"/>
          </a:xfrm>
          <a:prstGeom prst="ellipse">
            <a:avLst/>
          </a:prstGeom>
          <a:solidFill>
            <a:srgbClr val="FFFFFF">
              <a:alpha val="24000"/>
            </a:srgbClr>
          </a:solidFill>
          <a:ln/>
        </p:spPr>
      </p:sp>
      <p:sp>
        <p:nvSpPr>
          <p:cNvPr id="15" name="Shape 13"/>
          <p:cNvSpPr/>
          <p:nvPr/>
        </p:nvSpPr>
        <p:spPr>
          <a:xfrm>
            <a:off x="5000741" y="198828"/>
            <a:ext cx="71654" cy="71654"/>
          </a:xfrm>
          <a:prstGeom prst="ellipse">
            <a:avLst/>
          </a:prstGeom>
          <a:solidFill>
            <a:srgbClr val="FFFFFF">
              <a:alpha val="29000"/>
            </a:srgbClr>
          </a:solidFill>
          <a:ln/>
        </p:spPr>
      </p:sp>
      <p:sp>
        <p:nvSpPr>
          <p:cNvPr id="16" name="Shape 14"/>
          <p:cNvSpPr/>
          <p:nvPr/>
        </p:nvSpPr>
        <p:spPr>
          <a:xfrm>
            <a:off x="1222095" y="254854"/>
            <a:ext cx="57776" cy="57776"/>
          </a:xfrm>
          <a:prstGeom prst="ellipse">
            <a:avLst/>
          </a:prstGeom>
          <a:solidFill>
            <a:srgbClr val="FFFFFF">
              <a:alpha val="79000"/>
            </a:srgbClr>
          </a:solidFill>
          <a:ln/>
        </p:spPr>
      </p:sp>
      <p:sp>
        <p:nvSpPr>
          <p:cNvPr id="17" name="Shape 15"/>
          <p:cNvSpPr/>
          <p:nvPr/>
        </p:nvSpPr>
        <p:spPr>
          <a:xfrm>
            <a:off x="2754429" y="692302"/>
            <a:ext cx="36411" cy="36411"/>
          </a:xfrm>
          <a:prstGeom prst="ellipse">
            <a:avLst/>
          </a:prstGeom>
          <a:solidFill>
            <a:srgbClr val="FFFFFF">
              <a:alpha val="26000"/>
            </a:srgbClr>
          </a:solidFill>
          <a:ln/>
        </p:spPr>
      </p:sp>
      <p:sp>
        <p:nvSpPr>
          <p:cNvPr id="18" name="Shape 16"/>
          <p:cNvSpPr/>
          <p:nvPr/>
        </p:nvSpPr>
        <p:spPr>
          <a:xfrm>
            <a:off x="8530381" y="4743680"/>
            <a:ext cx="62114" cy="62114"/>
          </a:xfrm>
          <a:prstGeom prst="ellipse">
            <a:avLst/>
          </a:prstGeom>
          <a:solidFill>
            <a:srgbClr val="FFFFFF">
              <a:alpha val="45000"/>
            </a:srgbClr>
          </a:solidFill>
          <a:ln/>
        </p:spPr>
      </p:sp>
      <p:sp>
        <p:nvSpPr>
          <p:cNvPr id="19" name="Shape 17"/>
          <p:cNvSpPr/>
          <p:nvPr/>
        </p:nvSpPr>
        <p:spPr>
          <a:xfrm>
            <a:off x="8214952" y="4470970"/>
            <a:ext cx="58373" cy="58373"/>
          </a:xfrm>
          <a:prstGeom prst="ellipse">
            <a:avLst/>
          </a:prstGeom>
          <a:solidFill>
            <a:srgbClr val="FFFFFF">
              <a:alpha val="32000"/>
            </a:srgbClr>
          </a:solidFill>
          <a:ln/>
        </p:spPr>
      </p:sp>
      <p:sp>
        <p:nvSpPr>
          <p:cNvPr id="20" name="Shape 18"/>
          <p:cNvSpPr/>
          <p:nvPr/>
        </p:nvSpPr>
        <p:spPr>
          <a:xfrm>
            <a:off x="6190794" y="4207706"/>
            <a:ext cx="34070" cy="34070"/>
          </a:xfrm>
          <a:prstGeom prst="ellipse">
            <a:avLst/>
          </a:prstGeom>
          <a:solidFill>
            <a:srgbClr val="FFFFFF">
              <a:alpha val="29000"/>
            </a:srgbClr>
          </a:solidFill>
          <a:ln/>
        </p:spPr>
      </p:sp>
      <p:sp>
        <p:nvSpPr>
          <p:cNvPr id="21" name="Shape 19"/>
          <p:cNvSpPr/>
          <p:nvPr/>
        </p:nvSpPr>
        <p:spPr>
          <a:xfrm>
            <a:off x="4774925" y="126931"/>
            <a:ext cx="56594" cy="56594"/>
          </a:xfrm>
          <a:prstGeom prst="ellipse">
            <a:avLst/>
          </a:prstGeom>
          <a:solidFill>
            <a:srgbClr val="FFFFFF">
              <a:alpha val="70000"/>
            </a:srgbClr>
          </a:solidFill>
          <a:ln/>
        </p:spPr>
      </p:sp>
      <p:sp>
        <p:nvSpPr>
          <p:cNvPr id="22" name="Shape 20"/>
          <p:cNvSpPr/>
          <p:nvPr/>
        </p:nvSpPr>
        <p:spPr>
          <a:xfrm>
            <a:off x="3291849" y="418160"/>
            <a:ext cx="72687" cy="72687"/>
          </a:xfrm>
          <a:prstGeom prst="ellipse">
            <a:avLst/>
          </a:prstGeom>
          <a:solidFill>
            <a:srgbClr val="FFFFFF">
              <a:alpha val="60000"/>
            </a:srgbClr>
          </a:solidFill>
          <a:ln/>
        </p:spPr>
      </p:sp>
      <p:sp>
        <p:nvSpPr>
          <p:cNvPr id="23" name="Shape 21"/>
          <p:cNvSpPr/>
          <p:nvPr/>
        </p:nvSpPr>
        <p:spPr>
          <a:xfrm>
            <a:off x="6686219" y="4135902"/>
            <a:ext cx="66680" cy="66680"/>
          </a:xfrm>
          <a:prstGeom prst="ellipse">
            <a:avLst/>
          </a:prstGeom>
          <a:solidFill>
            <a:srgbClr val="FFFFFF">
              <a:alpha val="23000"/>
            </a:srgbClr>
          </a:solidFill>
          <a:ln/>
        </p:spPr>
      </p:sp>
      <p:sp>
        <p:nvSpPr>
          <p:cNvPr id="24" name="Shape 22"/>
          <p:cNvSpPr/>
          <p:nvPr/>
        </p:nvSpPr>
        <p:spPr>
          <a:xfrm>
            <a:off x="7437632" y="172688"/>
            <a:ext cx="54076" cy="54076"/>
          </a:xfrm>
          <a:prstGeom prst="ellipse">
            <a:avLst/>
          </a:prstGeom>
          <a:solidFill>
            <a:srgbClr val="FFFFFF">
              <a:alpha val="52000"/>
            </a:srgbClr>
          </a:solidFill>
          <a:ln/>
        </p:spPr>
      </p:sp>
      <p:sp>
        <p:nvSpPr>
          <p:cNvPr id="25" name="Shape 23"/>
          <p:cNvSpPr/>
          <p:nvPr/>
        </p:nvSpPr>
        <p:spPr>
          <a:xfrm>
            <a:off x="771673" y="659927"/>
            <a:ext cx="49265" cy="49265"/>
          </a:xfrm>
          <a:prstGeom prst="ellipse">
            <a:avLst/>
          </a:prstGeom>
          <a:solidFill>
            <a:srgbClr val="FFFFFF">
              <a:alpha val="72000"/>
            </a:srgbClr>
          </a:solidFill>
          <a:ln/>
        </p:spPr>
      </p:sp>
      <p:sp>
        <p:nvSpPr>
          <p:cNvPr id="26" name="Shape 24"/>
          <p:cNvSpPr/>
          <p:nvPr/>
        </p:nvSpPr>
        <p:spPr>
          <a:xfrm>
            <a:off x="8257742" y="533305"/>
            <a:ext cx="62143" cy="62143"/>
          </a:xfrm>
          <a:prstGeom prst="ellipse">
            <a:avLst/>
          </a:prstGeom>
          <a:solidFill>
            <a:srgbClr val="FFFFFF">
              <a:alpha val="25000"/>
            </a:srgbClr>
          </a:solidFill>
          <a:ln/>
        </p:spPr>
      </p:sp>
      <p:sp>
        <p:nvSpPr>
          <p:cNvPr id="27" name="Shape 25"/>
          <p:cNvSpPr/>
          <p:nvPr/>
        </p:nvSpPr>
        <p:spPr>
          <a:xfrm>
            <a:off x="3559285" y="25785"/>
            <a:ext cx="64431" cy="64431"/>
          </a:xfrm>
          <a:prstGeom prst="ellipse">
            <a:avLst/>
          </a:prstGeom>
          <a:solidFill>
            <a:srgbClr val="FFFFFF">
              <a:alpha val="40000"/>
            </a:srgbClr>
          </a:solidFill>
          <a:ln/>
        </p:spPr>
      </p:sp>
      <p:sp>
        <p:nvSpPr>
          <p:cNvPr id="28" name="Shape 26"/>
          <p:cNvSpPr/>
          <p:nvPr/>
        </p:nvSpPr>
        <p:spPr>
          <a:xfrm>
            <a:off x="7591354" y="393820"/>
            <a:ext cx="27572" cy="27572"/>
          </a:xfrm>
          <a:prstGeom prst="ellipse">
            <a:avLst/>
          </a:prstGeom>
          <a:solidFill>
            <a:srgbClr val="FFFFFF">
              <a:alpha val="24000"/>
            </a:srgbClr>
          </a:solidFill>
          <a:ln/>
        </p:spPr>
      </p:sp>
      <p:sp>
        <p:nvSpPr>
          <p:cNvPr id="29" name="Shape 27"/>
          <p:cNvSpPr/>
          <p:nvPr/>
        </p:nvSpPr>
        <p:spPr>
          <a:xfrm>
            <a:off x="4784314" y="112464"/>
            <a:ext cx="56526" cy="56526"/>
          </a:xfrm>
          <a:prstGeom prst="ellipse">
            <a:avLst/>
          </a:prstGeom>
          <a:solidFill>
            <a:srgbClr val="FFFFFF">
              <a:alpha val="38000"/>
            </a:srgbClr>
          </a:solidFill>
          <a:ln/>
        </p:spPr>
      </p:sp>
      <p:sp>
        <p:nvSpPr>
          <p:cNvPr id="30" name="Shape 28"/>
          <p:cNvSpPr/>
          <p:nvPr/>
        </p:nvSpPr>
        <p:spPr>
          <a:xfrm>
            <a:off x="5403963" y="186982"/>
            <a:ext cx="58507" cy="58507"/>
          </a:xfrm>
          <a:prstGeom prst="ellipse">
            <a:avLst/>
          </a:prstGeom>
          <a:solidFill>
            <a:srgbClr val="FFFFFF">
              <a:alpha val="59000"/>
            </a:srgbClr>
          </a:solidFill>
          <a:ln/>
        </p:spPr>
      </p:sp>
      <p:sp>
        <p:nvSpPr>
          <p:cNvPr id="31" name="Shape 29"/>
          <p:cNvSpPr/>
          <p:nvPr/>
        </p:nvSpPr>
        <p:spPr>
          <a:xfrm>
            <a:off x="6323808" y="4110400"/>
            <a:ext cx="46135" cy="46135"/>
          </a:xfrm>
          <a:prstGeom prst="ellipse">
            <a:avLst/>
          </a:prstGeom>
          <a:solidFill>
            <a:srgbClr val="FFFFFF">
              <a:alpha val="44000"/>
            </a:srgbClr>
          </a:solidFill>
          <a:ln/>
        </p:spPr>
      </p:sp>
      <p:sp>
        <p:nvSpPr>
          <p:cNvPr id="32" name="Shape 30"/>
          <p:cNvSpPr/>
          <p:nvPr/>
        </p:nvSpPr>
        <p:spPr>
          <a:xfrm>
            <a:off x="2909791" y="4508991"/>
            <a:ext cx="47547" cy="47547"/>
          </a:xfrm>
          <a:prstGeom prst="ellipse">
            <a:avLst/>
          </a:prstGeom>
          <a:solidFill>
            <a:srgbClr val="FFFFFF">
              <a:alpha val="77000"/>
            </a:srgbClr>
          </a:solidFill>
          <a:ln/>
        </p:spPr>
      </p:sp>
      <p:sp>
        <p:nvSpPr>
          <p:cNvPr id="33" name="Shape 31"/>
          <p:cNvSpPr/>
          <p:nvPr/>
        </p:nvSpPr>
        <p:spPr>
          <a:xfrm>
            <a:off x="7117321" y="4340893"/>
            <a:ext cx="29261" cy="29261"/>
          </a:xfrm>
          <a:prstGeom prst="ellipse">
            <a:avLst/>
          </a:prstGeom>
          <a:solidFill>
            <a:srgbClr val="FFFFFF">
              <a:alpha val="58000"/>
            </a:srgbClr>
          </a:solidFill>
          <a:ln/>
        </p:spPr>
      </p:sp>
      <p:sp>
        <p:nvSpPr>
          <p:cNvPr id="34" name="Shape 32"/>
          <p:cNvSpPr/>
          <p:nvPr/>
        </p:nvSpPr>
        <p:spPr>
          <a:xfrm>
            <a:off x="6334737" y="4500124"/>
            <a:ext cx="46065" cy="46065"/>
          </a:xfrm>
          <a:prstGeom prst="ellipse">
            <a:avLst/>
          </a:prstGeom>
          <a:solidFill>
            <a:srgbClr val="FFFFFF">
              <a:alpha val="77000"/>
            </a:srgbClr>
          </a:solidFill>
          <a:ln/>
        </p:spPr>
      </p:sp>
      <p:sp>
        <p:nvSpPr>
          <p:cNvPr id="35" name="Shape 33"/>
          <p:cNvSpPr/>
          <p:nvPr/>
        </p:nvSpPr>
        <p:spPr>
          <a:xfrm>
            <a:off x="3561162" y="4327692"/>
            <a:ext cx="36772" cy="36772"/>
          </a:xfrm>
          <a:prstGeom prst="ellipse">
            <a:avLst/>
          </a:prstGeom>
          <a:solidFill>
            <a:srgbClr val="FFFFFF">
              <a:alpha val="28000"/>
            </a:srgbClr>
          </a:solidFill>
          <a:ln/>
        </p:spPr>
      </p:sp>
      <p:sp>
        <p:nvSpPr>
          <p:cNvPr id="36" name="Shape 34"/>
          <p:cNvSpPr/>
          <p:nvPr/>
        </p:nvSpPr>
        <p:spPr>
          <a:xfrm>
            <a:off x="7166754" y="4088238"/>
            <a:ext cx="65779" cy="65779"/>
          </a:xfrm>
          <a:prstGeom prst="ellipse">
            <a:avLst/>
          </a:prstGeom>
          <a:solidFill>
            <a:srgbClr val="FFFFFF">
              <a:alpha val="25000"/>
            </a:srgbClr>
          </a:solidFill>
          <a:ln/>
        </p:spPr>
      </p:sp>
      <p:sp>
        <p:nvSpPr>
          <p:cNvPr id="37" name="Shape 35"/>
          <p:cNvSpPr/>
          <p:nvPr/>
        </p:nvSpPr>
        <p:spPr>
          <a:xfrm>
            <a:off x="8015681" y="760343"/>
            <a:ext cx="29087" cy="29087"/>
          </a:xfrm>
          <a:prstGeom prst="ellipse">
            <a:avLst/>
          </a:prstGeom>
          <a:solidFill>
            <a:srgbClr val="FFFFFF">
              <a:alpha val="75000"/>
            </a:srgbClr>
          </a:solidFill>
          <a:ln/>
        </p:spPr>
      </p:sp>
      <p:sp>
        <p:nvSpPr>
          <p:cNvPr id="38" name="Shape 36"/>
          <p:cNvSpPr/>
          <p:nvPr/>
        </p:nvSpPr>
        <p:spPr>
          <a:xfrm>
            <a:off x="6249604" y="60561"/>
            <a:ext cx="65197" cy="65197"/>
          </a:xfrm>
          <a:prstGeom prst="ellipse">
            <a:avLst/>
          </a:prstGeom>
          <a:solidFill>
            <a:srgbClr val="FFFFFF">
              <a:alpha val="56000"/>
            </a:srgbClr>
          </a:solidFill>
          <a:ln/>
        </p:spPr>
      </p:sp>
      <p:sp>
        <p:nvSpPr>
          <p:cNvPr id="39" name="Shape 37"/>
          <p:cNvSpPr/>
          <p:nvPr/>
        </p:nvSpPr>
        <p:spPr>
          <a:xfrm>
            <a:off x="7312565" y="4519075"/>
            <a:ext cx="32120" cy="32120"/>
          </a:xfrm>
          <a:prstGeom prst="ellipse">
            <a:avLst/>
          </a:prstGeom>
          <a:solidFill>
            <a:srgbClr val="FFFFFF">
              <a:alpha val="33000"/>
            </a:srgbClr>
          </a:solidFill>
          <a:ln/>
        </p:spPr>
      </p:sp>
      <p:sp>
        <p:nvSpPr>
          <p:cNvPr id="40" name="Shape 38"/>
          <p:cNvSpPr/>
          <p:nvPr/>
        </p:nvSpPr>
        <p:spPr>
          <a:xfrm>
            <a:off x="8581181" y="4206836"/>
            <a:ext cx="72236" cy="72236"/>
          </a:xfrm>
          <a:prstGeom prst="ellipse">
            <a:avLst/>
          </a:prstGeom>
          <a:solidFill>
            <a:srgbClr val="FFFFFF">
              <a:alpha val="77000"/>
            </a:srgbClr>
          </a:solidFill>
          <a:ln/>
        </p:spPr>
      </p:sp>
      <p:sp>
        <p:nvSpPr>
          <p:cNvPr id="41" name="Shape 39"/>
          <p:cNvSpPr/>
          <p:nvPr/>
        </p:nvSpPr>
        <p:spPr>
          <a:xfrm>
            <a:off x="2625348" y="626731"/>
            <a:ext cx="63352" cy="63352"/>
          </a:xfrm>
          <a:prstGeom prst="ellipse">
            <a:avLst/>
          </a:prstGeom>
          <a:solidFill>
            <a:srgbClr val="FFFFFF">
              <a:alpha val="77000"/>
            </a:srgbClr>
          </a:solidFill>
          <a:ln/>
        </p:spPr>
      </p:sp>
      <p:sp>
        <p:nvSpPr>
          <p:cNvPr id="42" name="Text 40"/>
          <p:cNvSpPr/>
          <p:nvPr/>
        </p:nvSpPr>
        <p:spPr>
          <a:xfrm>
            <a:off x="0" y="86868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spc="400" kern="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M U R R A Y ' S   E N G L I S H</a:t>
            </a:r>
            <a:endParaRPr lang="en-US" sz="1500" dirty="0"/>
          </a:p>
        </p:txBody>
      </p:sp>
      <p:sp>
        <p:nvSpPr>
          <p:cNvPr id="43" name="Text 41"/>
          <p:cNvSpPr/>
          <p:nvPr/>
        </p:nvSpPr>
        <p:spPr>
          <a:xfrm>
            <a:off x="0" y="132588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6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Vowels Have TWO Sounds!</a:t>
            </a:r>
            <a:endParaRPr lang="en-US" sz="4600" dirty="0"/>
          </a:p>
        </p:txBody>
      </p:sp>
      <p:sp>
        <p:nvSpPr>
          <p:cNvPr id="44" name="Text 42"/>
          <p:cNvSpPr/>
          <p:nvPr/>
        </p:nvSpPr>
        <p:spPr>
          <a:xfrm>
            <a:off x="0" y="246888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9B8C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short … and looong</a:t>
            </a:r>
            <a:endParaRPr lang="en-US" sz="2000" dirty="0"/>
          </a:p>
        </p:txBody>
      </p:sp>
      <p:sp>
        <p:nvSpPr>
          <p:cNvPr id="45" name="Shape 43"/>
          <p:cNvSpPr/>
          <p:nvPr/>
        </p:nvSpPr>
        <p:spPr>
          <a:xfrm>
            <a:off x="3749040" y="3200400"/>
            <a:ext cx="1645920" cy="685800"/>
          </a:xfrm>
          <a:prstGeom prst="roundRect">
            <a:avLst>
              <a:gd name="adj" fmla="val 49333"/>
            </a:avLst>
          </a:prstGeom>
          <a:solidFill>
            <a:srgbClr val="FFD23F"/>
          </a:solidFill>
          <a:ln/>
          <a:effectLst>
            <a:outerShdw sx="100000" sy="100000" kx="0" ky="0" algn="bl" rotWithShape="0" blurRad="127000" dist="50800" dir="5400000">
              <a:srgbClr val="000000">
                <a:alpha val="35000"/>
              </a:srgbClr>
            </a:outerShdw>
          </a:effectLst>
        </p:spPr>
      </p:sp>
      <p:sp>
        <p:nvSpPr>
          <p:cNvPr id="46" name="Text 44"/>
          <p:cNvSpPr/>
          <p:nvPr/>
        </p:nvSpPr>
        <p:spPr>
          <a:xfrm>
            <a:off x="3749040" y="3200400"/>
            <a:ext cx="1645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3</a:t>
            </a:r>
            <a:endParaRPr lang="en-US" sz="2600" dirty="0"/>
          </a:p>
        </p:txBody>
      </p:sp>
      <p:sp>
        <p:nvSpPr>
          <p:cNvPr id="47" name="Text 45"/>
          <p:cNvSpPr/>
          <p:nvPr/>
        </p:nvSpPr>
        <p:spPr>
          <a:xfrm>
            <a:off x="0" y="4617720"/>
            <a:ext cx="9144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murraycohen.com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D23F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3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WARM-UP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🔊  Word warm-up — type what you hear!</a:t>
            </a:r>
            <a:endParaRPr lang="en-US" sz="3000" dirty="0"/>
          </a:p>
        </p:txBody>
      </p:sp>
      <p:sp>
        <p:nvSpPr>
          <p:cNvPr id="7" name="Shape 5"/>
          <p:cNvSpPr/>
          <p:nvPr/>
        </p:nvSpPr>
        <p:spPr>
          <a:xfrm>
            <a:off x="1463040" y="1645920"/>
            <a:ext cx="6217920" cy="566928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  <a:effectLst>
            <a:outerShdw sx="100000" sy="100000" kx="0" ky="0" algn="bl" rotWithShape="0" blurRad="101600" dist="38100" dir="5400000">
              <a:srgbClr val="000000">
                <a:alpha val="25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1463040" y="1645920"/>
            <a:ext cx="6217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💬  TYPE YOUR ANSWER IN THE CHAT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1188720" y="2514600"/>
            <a:ext cx="6766560" cy="1051560"/>
          </a:xfrm>
          <a:prstGeom prst="roundRect">
            <a:avLst>
              <a:gd name="adj" fmla="val 13043"/>
            </a:avLst>
          </a:prstGeom>
          <a:solidFill>
            <a:srgbClr val="FFFFFF"/>
          </a:solidFill>
          <a:ln w="38100">
            <a:solidFill>
              <a:srgbClr val="9B8CF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188720" y="2514600"/>
            <a:ext cx="676656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I say </a:t>
            </a:r>
            <a:pPr algn="ctr" indent="0" marL="0">
              <a:buNone/>
            </a:pPr>
            <a:r>
              <a:rPr lang="en-US" sz="2400" b="1" dirty="0">
                <a:solidFill>
                  <a:srgbClr val="FF5D5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“nap”</a:t>
            </a:r>
            <a:pPr algn="ctr" indent="0" marL="0">
              <a:buNone/>
            </a:pPr>
            <a:r>
              <a:rPr lang="en-US" sz="24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  →  you type </a:t>
            </a:r>
            <a:pPr algn="ctr" indent="0" marL="0">
              <a:buNone/>
            </a:pPr>
            <a:r>
              <a:rPr lang="en-US" sz="2400" b="1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n a p</a:t>
            </a:r>
            <a:endParaRPr lang="en-US" sz="2400" dirty="0"/>
          </a:p>
        </p:txBody>
      </p:sp>
      <p:sp>
        <p:nvSpPr>
          <p:cNvPr id="11" name="Text 9"/>
          <p:cNvSpPr/>
          <p:nvPr/>
        </p:nvSpPr>
        <p:spPr>
          <a:xfrm>
            <a:off x="0" y="384048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⭐ Stars: I say two words!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3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TEACH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🎯  Today</a:t>
            </a:r>
            <a:endParaRPr lang="en-US" sz="3200" dirty="0"/>
          </a:p>
        </p:txBody>
      </p:sp>
      <p:sp>
        <p:nvSpPr>
          <p:cNvPr id="7" name="Shape 5"/>
          <p:cNvSpPr/>
          <p:nvPr/>
        </p:nvSpPr>
        <p:spPr>
          <a:xfrm>
            <a:off x="1097280" y="1783080"/>
            <a:ext cx="6949440" cy="777240"/>
          </a:xfrm>
          <a:prstGeom prst="roundRect">
            <a:avLst>
              <a:gd name="adj" fmla="val 17647"/>
            </a:avLst>
          </a:prstGeom>
          <a:solidFill>
            <a:srgbClr val="FFFFFF"/>
          </a:solidFill>
          <a:ln w="38100">
            <a:solidFill>
              <a:srgbClr val="9B8CF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371600" y="1783080"/>
            <a:ext cx="64008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🔴   SHORT vowel — quick!  a! (apple)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1097280" y="2697480"/>
            <a:ext cx="6949440" cy="777240"/>
          </a:xfrm>
          <a:prstGeom prst="roundRect">
            <a:avLst>
              <a:gd name="adj" fmla="val 17647"/>
            </a:avLst>
          </a:prstGeom>
          <a:solidFill>
            <a:srgbClr val="FFFFFF"/>
          </a:solidFill>
          <a:ln w="38100">
            <a:solidFill>
              <a:srgbClr val="9B8CF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371600" y="2697480"/>
            <a:ext cx="64008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🔵   LONG vowel — says its NAME!  aaa! (cake)</a:t>
            </a:r>
            <a:endParaRPr lang="en-US" sz="2000" dirty="0"/>
          </a:p>
        </p:txBody>
      </p:sp>
      <p:sp>
        <p:nvSpPr>
          <p:cNvPr id="11" name="Shape 9"/>
          <p:cNvSpPr/>
          <p:nvPr/>
        </p:nvSpPr>
        <p:spPr>
          <a:xfrm>
            <a:off x="1097280" y="3611880"/>
            <a:ext cx="6949440" cy="777240"/>
          </a:xfrm>
          <a:prstGeom prst="roundRect">
            <a:avLst>
              <a:gd name="adj" fmla="val 17647"/>
            </a:avLst>
          </a:prstGeom>
          <a:solidFill>
            <a:srgbClr val="FFFFFF"/>
          </a:solidFill>
          <a:ln w="38100">
            <a:solidFill>
              <a:srgbClr val="9B8CF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371600" y="3611880"/>
            <a:ext cx="64008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🪄   The MAGIC E that changes everything</a:t>
            </a: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3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TEAMS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👥  Breakout Rooms — your job!</a:t>
            </a:r>
            <a:endParaRPr lang="en-US" sz="2800" dirty="0"/>
          </a:p>
        </p:txBody>
      </p:sp>
      <p:sp>
        <p:nvSpPr>
          <p:cNvPr id="7" name="Shape 5"/>
          <p:cNvSpPr/>
          <p:nvPr/>
        </p:nvSpPr>
        <p:spPr>
          <a:xfrm>
            <a:off x="731520" y="1737360"/>
            <a:ext cx="7680960" cy="822960"/>
          </a:xfrm>
          <a:prstGeom prst="roundRect">
            <a:avLst>
              <a:gd name="adj" fmla="val 16667"/>
            </a:avLst>
          </a:prstGeom>
          <a:solidFill>
            <a:srgbClr val="FFD23F"/>
          </a:solidFill>
          <a:ln/>
        </p:spPr>
      </p:sp>
      <p:sp>
        <p:nvSpPr>
          <p:cNvPr id="8" name="Text 6"/>
          <p:cNvSpPr/>
          <p:nvPr/>
        </p:nvSpPr>
        <p:spPr>
          <a:xfrm>
            <a:off x="914400" y="1737360"/>
            <a:ext cx="73152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🟡 Sunshine room:   </a:t>
            </a:r>
            <a:pPr indent="0" marL="0">
              <a:buNone/>
            </a:pPr>
            <a:r>
              <a:rPr lang="en-US" sz="17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Read the word cards: can, man, pan, tap. (Teacher joins!)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731520" y="2697480"/>
            <a:ext cx="7680960" cy="822960"/>
          </a:xfrm>
          <a:prstGeom prst="roundRect">
            <a:avLst>
              <a:gd name="adj" fmla="val 16667"/>
            </a:avLst>
          </a:prstGeom>
          <a:solidFill>
            <a:srgbClr val="FF5D5D"/>
          </a:solidFill>
          <a:ln/>
        </p:spPr>
      </p:sp>
      <p:sp>
        <p:nvSpPr>
          <p:cNvPr id="10" name="Text 8"/>
          <p:cNvSpPr/>
          <p:nvPr/>
        </p:nvSpPr>
        <p:spPr>
          <a:xfrm>
            <a:off x="914400" y="2697480"/>
            <a:ext cx="73152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🔴 Fire room:   </a:t>
            </a:r>
            <a:pPr indent="0" marL="0">
              <a:buNone/>
            </a:pPr>
            <a:r>
              <a:rPr lang="en-US" sz="1700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Partner says short or long — you say a word that matches.</a:t>
            </a:r>
            <a:endParaRPr lang="en-US" sz="1800" dirty="0"/>
          </a:p>
        </p:txBody>
      </p:sp>
      <p:sp>
        <p:nvSpPr>
          <p:cNvPr id="11" name="Shape 9"/>
          <p:cNvSpPr/>
          <p:nvPr/>
        </p:nvSpPr>
        <p:spPr>
          <a:xfrm>
            <a:off x="731520" y="3657600"/>
            <a:ext cx="7680960" cy="822960"/>
          </a:xfrm>
          <a:prstGeom prst="roundRect">
            <a:avLst>
              <a:gd name="adj" fmla="val 16667"/>
            </a:avLst>
          </a:prstGeom>
          <a:solidFill>
            <a:srgbClr val="3EE0CF"/>
          </a:solidFill>
          <a:ln/>
        </p:spPr>
      </p:sp>
      <p:sp>
        <p:nvSpPr>
          <p:cNvPr id="12" name="Text 10"/>
          <p:cNvSpPr/>
          <p:nvPr/>
        </p:nvSpPr>
        <p:spPr>
          <a:xfrm>
            <a:off x="914400" y="3657600"/>
            <a:ext cx="73152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🟢 Star room:   </a:t>
            </a:r>
            <a:pPr indent="0" marL="0">
              <a:buNone/>
            </a:pPr>
            <a:r>
              <a:rPr lang="en-US" sz="17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Make 4 sentences. Each needs one SHORT and one LONG word!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6133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484399" y="4187949"/>
            <a:ext cx="33867" cy="33867"/>
          </a:xfrm>
          <a:prstGeom prst="ellipse">
            <a:avLst/>
          </a:prstGeom>
          <a:solidFill>
            <a:srgbClr val="FFFFFF">
              <a:alpha val="63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7941449" y="691038"/>
            <a:ext cx="47874" cy="47874"/>
          </a:xfrm>
          <a:prstGeom prst="ellipse">
            <a:avLst/>
          </a:prstGeom>
          <a:solidFill>
            <a:srgbClr val="FFFFFF">
              <a:alpha val="67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5860719" y="4080796"/>
            <a:ext cx="69867" cy="69867"/>
          </a:xfrm>
          <a:prstGeom prst="ellipse">
            <a:avLst/>
          </a:prstGeom>
          <a:solidFill>
            <a:srgbClr val="FFFFFF">
              <a:alpha val="48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367859" y="4663993"/>
            <a:ext cx="69125" cy="69125"/>
          </a:xfrm>
          <a:prstGeom prst="ellipse">
            <a:avLst/>
          </a:prstGeom>
          <a:solidFill>
            <a:srgbClr val="FFFFFF">
              <a:alpha val="57000"/>
            </a:srgbClr>
          </a:solidFill>
          <a:ln/>
        </p:spPr>
      </p:sp>
      <p:sp>
        <p:nvSpPr>
          <p:cNvPr id="6" name="Shape 4"/>
          <p:cNvSpPr/>
          <p:nvPr/>
        </p:nvSpPr>
        <p:spPr>
          <a:xfrm>
            <a:off x="6199196" y="4696104"/>
            <a:ext cx="53378" cy="53378"/>
          </a:xfrm>
          <a:prstGeom prst="ellipse">
            <a:avLst/>
          </a:prstGeom>
          <a:solidFill>
            <a:srgbClr val="FFFFFF">
              <a:alpha val="28000"/>
            </a:srgbClr>
          </a:solidFill>
          <a:ln/>
        </p:spPr>
      </p:sp>
      <p:sp>
        <p:nvSpPr>
          <p:cNvPr id="7" name="Shape 5"/>
          <p:cNvSpPr/>
          <p:nvPr/>
        </p:nvSpPr>
        <p:spPr>
          <a:xfrm>
            <a:off x="2103149" y="571491"/>
            <a:ext cx="59555" cy="59555"/>
          </a:xfrm>
          <a:prstGeom prst="ellipse">
            <a:avLst/>
          </a:prstGeom>
          <a:solidFill>
            <a:srgbClr val="FFFFFF">
              <a:alpha val="37000"/>
            </a:srgbClr>
          </a:solidFill>
          <a:ln/>
        </p:spPr>
      </p:sp>
      <p:sp>
        <p:nvSpPr>
          <p:cNvPr id="8" name="Shape 6"/>
          <p:cNvSpPr/>
          <p:nvPr/>
        </p:nvSpPr>
        <p:spPr>
          <a:xfrm>
            <a:off x="6411083" y="4244357"/>
            <a:ext cx="65854" cy="65854"/>
          </a:xfrm>
          <a:prstGeom prst="ellipse">
            <a:avLst/>
          </a:prstGeom>
          <a:solidFill>
            <a:srgbClr val="FFFFFF">
              <a:alpha val="23000"/>
            </a:srgbClr>
          </a:solidFill>
          <a:ln/>
        </p:spPr>
      </p:sp>
      <p:sp>
        <p:nvSpPr>
          <p:cNvPr id="9" name="Shape 7"/>
          <p:cNvSpPr/>
          <p:nvPr/>
        </p:nvSpPr>
        <p:spPr>
          <a:xfrm>
            <a:off x="4847078" y="350151"/>
            <a:ext cx="61505" cy="61505"/>
          </a:xfrm>
          <a:prstGeom prst="ellipse">
            <a:avLst/>
          </a:prstGeom>
          <a:solidFill>
            <a:srgbClr val="FFFFFF">
              <a:alpha val="30000"/>
            </a:srgbClr>
          </a:solidFill>
          <a:ln/>
        </p:spPr>
      </p:sp>
      <p:sp>
        <p:nvSpPr>
          <p:cNvPr id="10" name="Shape 8"/>
          <p:cNvSpPr/>
          <p:nvPr/>
        </p:nvSpPr>
        <p:spPr>
          <a:xfrm>
            <a:off x="6113536" y="187697"/>
            <a:ext cx="58008" cy="58008"/>
          </a:xfrm>
          <a:prstGeom prst="ellipse">
            <a:avLst/>
          </a:prstGeom>
          <a:solidFill>
            <a:srgbClr val="FFFFFF">
              <a:alpha val="34000"/>
            </a:srgbClr>
          </a:solidFill>
          <a:ln/>
        </p:spPr>
      </p:sp>
      <p:sp>
        <p:nvSpPr>
          <p:cNvPr id="11" name="Shape 9"/>
          <p:cNvSpPr/>
          <p:nvPr/>
        </p:nvSpPr>
        <p:spPr>
          <a:xfrm>
            <a:off x="920348" y="4559261"/>
            <a:ext cx="63278" cy="63278"/>
          </a:xfrm>
          <a:prstGeom prst="ellipse">
            <a:avLst/>
          </a:prstGeom>
          <a:solidFill>
            <a:srgbClr val="FFFFFF">
              <a:alpha val="55000"/>
            </a:srgbClr>
          </a:solidFill>
          <a:ln/>
        </p:spPr>
      </p:sp>
      <p:sp>
        <p:nvSpPr>
          <p:cNvPr id="12" name="Shape 10"/>
          <p:cNvSpPr/>
          <p:nvPr/>
        </p:nvSpPr>
        <p:spPr>
          <a:xfrm>
            <a:off x="4143993" y="135946"/>
            <a:ext cx="29420" cy="29420"/>
          </a:xfrm>
          <a:prstGeom prst="ellipse">
            <a:avLst/>
          </a:prstGeom>
          <a:solidFill>
            <a:srgbClr val="FFFFFF">
              <a:alpha val="65000"/>
            </a:srgbClr>
          </a:solidFill>
          <a:ln/>
        </p:spPr>
      </p:sp>
      <p:sp>
        <p:nvSpPr>
          <p:cNvPr id="13" name="Shape 11"/>
          <p:cNvSpPr/>
          <p:nvPr/>
        </p:nvSpPr>
        <p:spPr>
          <a:xfrm>
            <a:off x="5389411" y="4079675"/>
            <a:ext cx="63493" cy="63493"/>
          </a:xfrm>
          <a:prstGeom prst="ellipse">
            <a:avLst/>
          </a:prstGeom>
          <a:solidFill>
            <a:srgbClr val="FFFFFF">
              <a:alpha val="47000"/>
            </a:srgbClr>
          </a:solidFill>
          <a:ln/>
        </p:spPr>
      </p:sp>
      <p:sp>
        <p:nvSpPr>
          <p:cNvPr id="14" name="Shape 12"/>
          <p:cNvSpPr/>
          <p:nvPr/>
        </p:nvSpPr>
        <p:spPr>
          <a:xfrm>
            <a:off x="5345360" y="282120"/>
            <a:ext cx="49136" cy="49136"/>
          </a:xfrm>
          <a:prstGeom prst="ellipse">
            <a:avLst/>
          </a:prstGeom>
          <a:solidFill>
            <a:srgbClr val="FFFFFF">
              <a:alpha val="26000"/>
            </a:srgbClr>
          </a:solidFill>
          <a:ln/>
        </p:spPr>
      </p:sp>
      <p:sp>
        <p:nvSpPr>
          <p:cNvPr id="15" name="Shape 13"/>
          <p:cNvSpPr/>
          <p:nvPr/>
        </p:nvSpPr>
        <p:spPr>
          <a:xfrm>
            <a:off x="6887953" y="4599052"/>
            <a:ext cx="40628" cy="40628"/>
          </a:xfrm>
          <a:prstGeom prst="ellipse">
            <a:avLst/>
          </a:prstGeom>
          <a:solidFill>
            <a:srgbClr val="FFFFFF">
              <a:alpha val="34000"/>
            </a:srgbClr>
          </a:solidFill>
          <a:ln/>
        </p:spPr>
      </p:sp>
      <p:sp>
        <p:nvSpPr>
          <p:cNvPr id="16" name="Shape 14"/>
          <p:cNvSpPr/>
          <p:nvPr/>
        </p:nvSpPr>
        <p:spPr>
          <a:xfrm>
            <a:off x="7390295" y="4306033"/>
            <a:ext cx="58576" cy="58576"/>
          </a:xfrm>
          <a:prstGeom prst="ellipse">
            <a:avLst/>
          </a:prstGeom>
          <a:solidFill>
            <a:srgbClr val="FFFFFF">
              <a:alpha val="21000"/>
            </a:srgbClr>
          </a:solidFill>
          <a:ln/>
        </p:spPr>
      </p:sp>
      <p:sp>
        <p:nvSpPr>
          <p:cNvPr id="17" name="Shape 15"/>
          <p:cNvSpPr/>
          <p:nvPr/>
        </p:nvSpPr>
        <p:spPr>
          <a:xfrm>
            <a:off x="3232464" y="4319604"/>
            <a:ext cx="67323" cy="67323"/>
          </a:xfrm>
          <a:prstGeom prst="ellipse">
            <a:avLst/>
          </a:prstGeom>
          <a:solidFill>
            <a:srgbClr val="FFFFFF">
              <a:alpha val="66000"/>
            </a:srgbClr>
          </a:solidFill>
          <a:ln/>
        </p:spPr>
      </p:sp>
      <p:sp>
        <p:nvSpPr>
          <p:cNvPr id="18" name="Shape 16"/>
          <p:cNvSpPr/>
          <p:nvPr/>
        </p:nvSpPr>
        <p:spPr>
          <a:xfrm>
            <a:off x="7318128" y="747263"/>
            <a:ext cx="42925" cy="42925"/>
          </a:xfrm>
          <a:prstGeom prst="ellipse">
            <a:avLst/>
          </a:prstGeom>
          <a:solidFill>
            <a:srgbClr val="FFFFFF">
              <a:alpha val="48000"/>
            </a:srgbClr>
          </a:solidFill>
          <a:ln/>
        </p:spPr>
      </p:sp>
      <p:sp>
        <p:nvSpPr>
          <p:cNvPr id="19" name="Shape 17"/>
          <p:cNvSpPr/>
          <p:nvPr/>
        </p:nvSpPr>
        <p:spPr>
          <a:xfrm>
            <a:off x="7632322" y="229542"/>
            <a:ext cx="47560" cy="47560"/>
          </a:xfrm>
          <a:prstGeom prst="ellipse">
            <a:avLst/>
          </a:prstGeom>
          <a:solidFill>
            <a:srgbClr val="FFFFFF">
              <a:alpha val="32000"/>
            </a:srgbClr>
          </a:solidFill>
          <a:ln/>
        </p:spPr>
      </p:sp>
      <p:sp>
        <p:nvSpPr>
          <p:cNvPr id="20" name="Shape 18"/>
          <p:cNvSpPr/>
          <p:nvPr/>
        </p:nvSpPr>
        <p:spPr>
          <a:xfrm>
            <a:off x="3140666" y="4160496"/>
            <a:ext cx="34505" cy="34505"/>
          </a:xfrm>
          <a:prstGeom prst="ellipse">
            <a:avLst/>
          </a:prstGeom>
          <a:solidFill>
            <a:srgbClr val="FFFFFF">
              <a:alpha val="54000"/>
            </a:srgbClr>
          </a:solidFill>
          <a:ln/>
        </p:spPr>
      </p:sp>
      <p:sp>
        <p:nvSpPr>
          <p:cNvPr id="21" name="Shape 19"/>
          <p:cNvSpPr/>
          <p:nvPr/>
        </p:nvSpPr>
        <p:spPr>
          <a:xfrm>
            <a:off x="191316" y="550547"/>
            <a:ext cx="53110" cy="53110"/>
          </a:xfrm>
          <a:prstGeom prst="ellipse">
            <a:avLst/>
          </a:prstGeom>
          <a:solidFill>
            <a:srgbClr val="FFFFFF">
              <a:alpha val="79000"/>
            </a:srgbClr>
          </a:solidFill>
          <a:ln/>
        </p:spPr>
      </p:sp>
      <p:sp>
        <p:nvSpPr>
          <p:cNvPr id="22" name="Shape 20"/>
          <p:cNvSpPr/>
          <p:nvPr/>
        </p:nvSpPr>
        <p:spPr>
          <a:xfrm>
            <a:off x="4295867" y="331009"/>
            <a:ext cx="62401" cy="62401"/>
          </a:xfrm>
          <a:prstGeom prst="ellipse">
            <a:avLst/>
          </a:prstGeom>
          <a:solidFill>
            <a:srgbClr val="FFFFFF">
              <a:alpha val="70000"/>
            </a:srgbClr>
          </a:solidFill>
          <a:ln/>
        </p:spPr>
      </p:sp>
      <p:sp>
        <p:nvSpPr>
          <p:cNvPr id="23" name="Shape 21"/>
          <p:cNvSpPr/>
          <p:nvPr/>
        </p:nvSpPr>
        <p:spPr>
          <a:xfrm>
            <a:off x="7623599" y="4552262"/>
            <a:ext cx="70064" cy="70064"/>
          </a:xfrm>
          <a:prstGeom prst="ellipse">
            <a:avLst/>
          </a:prstGeom>
          <a:solidFill>
            <a:srgbClr val="FFFFFF">
              <a:alpha val="43000"/>
            </a:srgbClr>
          </a:solidFill>
          <a:ln/>
        </p:spPr>
      </p:sp>
      <p:sp>
        <p:nvSpPr>
          <p:cNvPr id="24" name="Shape 22"/>
          <p:cNvSpPr/>
          <p:nvPr/>
        </p:nvSpPr>
        <p:spPr>
          <a:xfrm>
            <a:off x="4393345" y="4293883"/>
            <a:ext cx="32513" cy="32513"/>
          </a:xfrm>
          <a:prstGeom prst="ellipse">
            <a:avLst/>
          </a:prstGeom>
          <a:solidFill>
            <a:srgbClr val="FFFFFF">
              <a:alpha val="49000"/>
            </a:srgbClr>
          </a:solidFill>
          <a:ln/>
        </p:spPr>
      </p:sp>
      <p:sp>
        <p:nvSpPr>
          <p:cNvPr id="25" name="Shape 23"/>
          <p:cNvSpPr/>
          <p:nvPr/>
        </p:nvSpPr>
        <p:spPr>
          <a:xfrm>
            <a:off x="5137018" y="4731253"/>
            <a:ext cx="35183" cy="35183"/>
          </a:xfrm>
          <a:prstGeom prst="ellipse">
            <a:avLst/>
          </a:prstGeom>
          <a:solidFill>
            <a:srgbClr val="FFFFFF">
              <a:alpha val="63000"/>
            </a:srgbClr>
          </a:solidFill>
          <a:ln/>
        </p:spPr>
      </p:sp>
      <p:sp>
        <p:nvSpPr>
          <p:cNvPr id="26" name="Shape 24"/>
          <p:cNvSpPr/>
          <p:nvPr/>
        </p:nvSpPr>
        <p:spPr>
          <a:xfrm>
            <a:off x="3460921" y="539198"/>
            <a:ext cx="49715" cy="49715"/>
          </a:xfrm>
          <a:prstGeom prst="ellipse">
            <a:avLst/>
          </a:prstGeom>
          <a:solidFill>
            <a:srgbClr val="FFFFFF">
              <a:alpha val="50000"/>
            </a:srgbClr>
          </a:solidFill>
          <a:ln/>
        </p:spPr>
      </p:sp>
      <p:sp>
        <p:nvSpPr>
          <p:cNvPr id="27" name="Shape 25"/>
          <p:cNvSpPr/>
          <p:nvPr/>
        </p:nvSpPr>
        <p:spPr>
          <a:xfrm>
            <a:off x="8551870" y="4261860"/>
            <a:ext cx="68988" cy="68988"/>
          </a:xfrm>
          <a:prstGeom prst="ellipse">
            <a:avLst/>
          </a:prstGeom>
          <a:solidFill>
            <a:srgbClr val="FFFFFF">
              <a:alpha val="62000"/>
            </a:srgbClr>
          </a:solidFill>
          <a:ln/>
        </p:spPr>
      </p:sp>
      <p:sp>
        <p:nvSpPr>
          <p:cNvPr id="28" name="Shape 26"/>
          <p:cNvSpPr/>
          <p:nvPr/>
        </p:nvSpPr>
        <p:spPr>
          <a:xfrm>
            <a:off x="7622481" y="4757119"/>
            <a:ext cx="56781" cy="56781"/>
          </a:xfrm>
          <a:prstGeom prst="ellipse">
            <a:avLst/>
          </a:prstGeom>
          <a:solidFill>
            <a:srgbClr val="FFFFFF">
              <a:alpha val="29000"/>
            </a:srgbClr>
          </a:solidFill>
          <a:ln/>
        </p:spPr>
      </p:sp>
      <p:sp>
        <p:nvSpPr>
          <p:cNvPr id="29" name="Shape 27"/>
          <p:cNvSpPr/>
          <p:nvPr/>
        </p:nvSpPr>
        <p:spPr>
          <a:xfrm>
            <a:off x="2668581" y="4720393"/>
            <a:ext cx="63428" cy="63428"/>
          </a:xfrm>
          <a:prstGeom prst="ellipse">
            <a:avLst/>
          </a:prstGeom>
          <a:solidFill>
            <a:srgbClr val="FFFFFF">
              <a:alpha val="65000"/>
            </a:srgbClr>
          </a:solidFill>
          <a:ln/>
        </p:spPr>
      </p:sp>
      <p:sp>
        <p:nvSpPr>
          <p:cNvPr id="30" name="Shape 28"/>
          <p:cNvSpPr/>
          <p:nvPr/>
        </p:nvSpPr>
        <p:spPr>
          <a:xfrm>
            <a:off x="3069036" y="656679"/>
            <a:ext cx="47538" cy="47538"/>
          </a:xfrm>
          <a:prstGeom prst="ellipse">
            <a:avLst/>
          </a:prstGeom>
          <a:solidFill>
            <a:srgbClr val="FFFFFF">
              <a:alpha val="36000"/>
            </a:srgbClr>
          </a:solidFill>
          <a:ln/>
        </p:spPr>
      </p:sp>
      <p:sp>
        <p:nvSpPr>
          <p:cNvPr id="31" name="Shape 29"/>
          <p:cNvSpPr/>
          <p:nvPr/>
        </p:nvSpPr>
        <p:spPr>
          <a:xfrm>
            <a:off x="719428" y="357145"/>
            <a:ext cx="28247" cy="28247"/>
          </a:xfrm>
          <a:prstGeom prst="ellipse">
            <a:avLst/>
          </a:prstGeom>
          <a:solidFill>
            <a:srgbClr val="FFFFFF">
              <a:alpha val="67000"/>
            </a:srgbClr>
          </a:solidFill>
          <a:ln/>
        </p:spPr>
      </p:sp>
      <p:sp>
        <p:nvSpPr>
          <p:cNvPr id="32" name="Text 30"/>
          <p:cNvSpPr/>
          <p:nvPr/>
        </p:nvSpPr>
        <p:spPr>
          <a:xfrm>
            <a:off x="0" y="105156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8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🎟️  Exit Ticket</a:t>
            </a:r>
            <a:endParaRPr lang="en-US" sz="3800" dirty="0"/>
          </a:p>
        </p:txBody>
      </p:sp>
      <p:sp>
        <p:nvSpPr>
          <p:cNvPr id="33" name="Text 31"/>
          <p:cNvSpPr/>
          <p:nvPr/>
        </p:nvSpPr>
        <p:spPr>
          <a:xfrm>
            <a:off x="0" y="192024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Before you go — type in the chat:</a:t>
            </a:r>
            <a:endParaRPr lang="en-US" sz="2200" dirty="0"/>
          </a:p>
        </p:txBody>
      </p:sp>
      <p:sp>
        <p:nvSpPr>
          <p:cNvPr id="34" name="Text 32"/>
          <p:cNvSpPr/>
          <p:nvPr/>
        </p:nvSpPr>
        <p:spPr>
          <a:xfrm>
            <a:off x="0" y="2468880"/>
            <a:ext cx="91440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one LONG vowel word  🔵  (cane, cake, bike…)</a:t>
            </a:r>
            <a:endParaRPr lang="en-US" sz="3200" dirty="0"/>
          </a:p>
        </p:txBody>
      </p:sp>
      <p:sp>
        <p:nvSpPr>
          <p:cNvPr id="35" name="Text 33"/>
          <p:cNvSpPr/>
          <p:nvPr/>
        </p:nvSpPr>
        <p:spPr>
          <a:xfrm>
            <a:off x="0" y="384048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9B8C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Two sounds. One letter. You've got this!  👋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Murray Cohen</dc:creator>
  <cp:lastModifiedBy>Murray Cohen</cp:lastModifiedBy>
  <cp:revision>1</cp:revision>
  <dcterms:created xsi:type="dcterms:W3CDTF">2026-06-12T19:15:58Z</dcterms:created>
  <dcterms:modified xsi:type="dcterms:W3CDTF">2026-06-12T19:15:58Z</dcterms:modified>
</cp:coreProperties>
</file>