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showpiece deck — the approved can/cane pattern, four vetted image-first pairs. Pattern: teach pair → listen &amp; type 1/2 → reveal → choral.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"pane" twice. They type 1 or 2 in chat. Then say the OTHER word and have them type again — two rounds per pair.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Circle: Is this a tap or a tape? Is tape short? (no!) Gesture as you say each: fist for tap, stretch for tape. 10+ reps.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"tap" twice. They type 1 or 2 in chat. Then say the OTHER word and have them type again — two rounds per pair.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rule AFTER the experience — they've heard all 4 pairs, now the pattern gets a name. Magic wand gesture for the silent e. Ask: does the e talk? NO! What does it do? Makes a say its name!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Rapid rounds: can(1) cane(2) tape(2) tap(1) man(1) mane(2) pan(1) pane(2). Stars: gate? mad? made? Watch for the Spanish speakers on this — vowel length is new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in random order — class says it with the gesture (fist/stretch). Cover words, point at emoji only. End big: 'You learned the Magic E in ONE day!'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Gesture system: SHORT = fist punch (quick!). LONG = arms stretch wide (looong). Practice both gestures now — they carry the whole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Circle: Is this a can or a cane? Is cane short? (no!) Gesture as you say each: fist for can, stretch for cane. 10+ reps.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"cane" twice. They type 1 or 2 in chat. Then say the OTHER word and have them type again — two rounds per pair.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Circle: Is this a man or a mane? Is mane short? (no!) Gesture as you say each: fist for man, stretch for mane. 10+ reps.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"man" twice. They type 1 or 2 in chat. Then say the OTHER word and have them type again — two rounds per pair.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Circle: Is this a pan or a pane? Is pane short? (no!) Gesture as you say each: fist for pan, stretch for pane. 10+ reps.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6133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029381" y="4473327"/>
            <a:ext cx="71485" cy="71485"/>
          </a:xfrm>
          <a:prstGeom prst="ellipse">
            <a:avLst/>
          </a:prstGeom>
          <a:solidFill>
            <a:srgbClr val="FFFFFF">
              <a:alpha val="21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5671738" y="4527864"/>
            <a:ext cx="50745" cy="50745"/>
          </a:xfrm>
          <a:prstGeom prst="ellipse">
            <a:avLst/>
          </a:prstGeom>
          <a:solidFill>
            <a:srgbClr val="FFFFFF">
              <a:alpha val="25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2845496" y="179617"/>
            <a:ext cx="46154" cy="46154"/>
          </a:xfrm>
          <a:prstGeom prst="ellipse">
            <a:avLst/>
          </a:prstGeom>
          <a:solidFill>
            <a:srgbClr val="FFFFFF">
              <a:alpha val="48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1992377" y="20851"/>
            <a:ext cx="59840" cy="59840"/>
          </a:xfrm>
          <a:prstGeom prst="ellipse">
            <a:avLst/>
          </a:prstGeom>
          <a:solidFill>
            <a:srgbClr val="FFFFFF">
              <a:alpha val="50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959531" y="4838469"/>
            <a:ext cx="65033" cy="65033"/>
          </a:xfrm>
          <a:prstGeom prst="ellipse">
            <a:avLst/>
          </a:prstGeom>
          <a:solidFill>
            <a:srgbClr val="FFFFFF">
              <a:alpha val="74000"/>
            </a:srgbClr>
          </a:solidFill>
          <a:ln/>
        </p:spPr>
      </p:sp>
      <p:sp>
        <p:nvSpPr>
          <p:cNvPr id="7" name="Shape 5"/>
          <p:cNvSpPr/>
          <p:nvPr/>
        </p:nvSpPr>
        <p:spPr>
          <a:xfrm>
            <a:off x="753185" y="407535"/>
            <a:ext cx="64093" cy="64093"/>
          </a:xfrm>
          <a:prstGeom prst="ellipse">
            <a:avLst/>
          </a:prstGeom>
          <a:solidFill>
            <a:srgbClr val="FFFFFF">
              <a:alpha val="62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4957867" y="729909"/>
            <a:ext cx="48807" cy="48807"/>
          </a:xfrm>
          <a:prstGeom prst="ellipse">
            <a:avLst/>
          </a:prstGeom>
          <a:solidFill>
            <a:srgbClr val="FFFFFF">
              <a:alpha val="30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2579054" y="4578112"/>
            <a:ext cx="28457" cy="28457"/>
          </a:xfrm>
          <a:prstGeom prst="ellipse">
            <a:avLst/>
          </a:prstGeom>
          <a:solidFill>
            <a:srgbClr val="FFFFFF">
              <a:alpha val="37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3823286" y="237988"/>
            <a:ext cx="58618" cy="58618"/>
          </a:xfrm>
          <a:prstGeom prst="ellipse">
            <a:avLst/>
          </a:prstGeom>
          <a:solidFill>
            <a:srgbClr val="FFFFFF">
              <a:alpha val="73000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4864164" y="4539448"/>
            <a:ext cx="70774" cy="70774"/>
          </a:xfrm>
          <a:prstGeom prst="ellipse">
            <a:avLst/>
          </a:prstGeom>
          <a:solidFill>
            <a:srgbClr val="FFFFFF">
              <a:alpha val="23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741109" y="446820"/>
            <a:ext cx="44031" cy="44031"/>
          </a:xfrm>
          <a:prstGeom prst="ellipse">
            <a:avLst/>
          </a:prstGeom>
          <a:solidFill>
            <a:srgbClr val="FFFFFF">
              <a:alpha val="53000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6784880" y="4390720"/>
            <a:ext cx="66978" cy="66978"/>
          </a:xfrm>
          <a:prstGeom prst="ellipse">
            <a:avLst/>
          </a:prstGeom>
          <a:solidFill>
            <a:srgbClr val="FFFFFF">
              <a:alpha val="60000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7419392" y="4830085"/>
            <a:ext cx="58523" cy="58523"/>
          </a:xfrm>
          <a:prstGeom prst="ellipse">
            <a:avLst/>
          </a:prstGeom>
          <a:solidFill>
            <a:srgbClr val="FFFFFF">
              <a:alpha val="36000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7964137" y="4307020"/>
            <a:ext cx="58255" cy="58255"/>
          </a:xfrm>
          <a:prstGeom prst="ellipse">
            <a:avLst/>
          </a:prstGeom>
          <a:solidFill>
            <a:srgbClr val="FFFFFF">
              <a:alpha val="37000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3425898" y="648281"/>
            <a:ext cx="71117" cy="71117"/>
          </a:xfrm>
          <a:prstGeom prst="ellipse">
            <a:avLst/>
          </a:prstGeom>
          <a:solidFill>
            <a:srgbClr val="FFFFFF">
              <a:alpha val="31000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3560483" y="707918"/>
            <a:ext cx="53195" cy="53195"/>
          </a:xfrm>
          <a:prstGeom prst="ellipse">
            <a:avLst/>
          </a:prstGeom>
          <a:solidFill>
            <a:srgbClr val="FFFFFF">
              <a:alpha val="33000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6647314" y="4555747"/>
            <a:ext cx="63465" cy="63465"/>
          </a:xfrm>
          <a:prstGeom prst="ellipse">
            <a:avLst/>
          </a:prstGeom>
          <a:solidFill>
            <a:srgbClr val="FFFFFF">
              <a:alpha val="45000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3832759" y="119908"/>
            <a:ext cx="60509" cy="60509"/>
          </a:xfrm>
          <a:prstGeom prst="ellipse">
            <a:avLst/>
          </a:prstGeom>
          <a:solidFill>
            <a:srgbClr val="FFFFFF">
              <a:alpha val="54000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2851536" y="281090"/>
            <a:ext cx="32380" cy="32380"/>
          </a:xfrm>
          <a:prstGeom prst="ellipse">
            <a:avLst/>
          </a:prstGeom>
          <a:solidFill>
            <a:srgbClr val="FFFFFF">
              <a:alpha val="42000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2348444" y="4687885"/>
            <a:ext cx="59093" cy="59093"/>
          </a:xfrm>
          <a:prstGeom prst="ellipse">
            <a:avLst/>
          </a:prstGeom>
          <a:solidFill>
            <a:srgbClr val="FFFFFF">
              <a:alpha val="32000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7146636" y="272746"/>
            <a:ext cx="65805" cy="65805"/>
          </a:xfrm>
          <a:prstGeom prst="ellipse">
            <a:avLst/>
          </a:prstGeom>
          <a:solidFill>
            <a:srgbClr val="FFFFFF">
              <a:alpha val="72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7602916" y="4675290"/>
            <a:ext cx="29533" cy="29533"/>
          </a:xfrm>
          <a:prstGeom prst="ellipse">
            <a:avLst/>
          </a:prstGeom>
          <a:solidFill>
            <a:srgbClr val="FFFFFF">
              <a:alpha val="27000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1041881" y="4537061"/>
            <a:ext cx="28173" cy="28173"/>
          </a:xfrm>
          <a:prstGeom prst="ellipse">
            <a:avLst/>
          </a:prstGeom>
          <a:solidFill>
            <a:srgbClr val="FFFFFF">
              <a:alpha val="24000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4519179" y="231894"/>
            <a:ext cx="31357" cy="31357"/>
          </a:xfrm>
          <a:prstGeom prst="ellipse">
            <a:avLst/>
          </a:prstGeom>
          <a:solidFill>
            <a:srgbClr val="FFFFFF">
              <a:alpha val="65000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4971463" y="4332545"/>
            <a:ext cx="37740" cy="37740"/>
          </a:xfrm>
          <a:prstGeom prst="ellipse">
            <a:avLst/>
          </a:prstGeom>
          <a:solidFill>
            <a:srgbClr val="FFFFFF">
              <a:alpha val="70000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768010" y="411990"/>
            <a:ext cx="58059" cy="58059"/>
          </a:xfrm>
          <a:prstGeom prst="ellipse">
            <a:avLst/>
          </a:prstGeom>
          <a:solidFill>
            <a:srgbClr val="FFFFFF">
              <a:alpha val="64000"/>
            </a:srgbClr>
          </a:solidFill>
          <a:ln/>
        </p:spPr>
      </p:sp>
      <p:sp>
        <p:nvSpPr>
          <p:cNvPr id="28" name="Shape 26"/>
          <p:cNvSpPr/>
          <p:nvPr/>
        </p:nvSpPr>
        <p:spPr>
          <a:xfrm>
            <a:off x="505061" y="4539990"/>
            <a:ext cx="34188" cy="34188"/>
          </a:xfrm>
          <a:prstGeom prst="ellipse">
            <a:avLst/>
          </a:prstGeom>
          <a:solidFill>
            <a:srgbClr val="FFFFFF">
              <a:alpha val="27000"/>
            </a:srgbClr>
          </a:solidFill>
          <a:ln/>
        </p:spPr>
      </p:sp>
      <p:sp>
        <p:nvSpPr>
          <p:cNvPr id="29" name="Shape 27"/>
          <p:cNvSpPr/>
          <p:nvPr/>
        </p:nvSpPr>
        <p:spPr>
          <a:xfrm>
            <a:off x="6625590" y="4843579"/>
            <a:ext cx="70376" cy="70376"/>
          </a:xfrm>
          <a:prstGeom prst="ellipse">
            <a:avLst/>
          </a:prstGeom>
          <a:solidFill>
            <a:srgbClr val="FFFFFF">
              <a:alpha val="47000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494544" y="724744"/>
            <a:ext cx="59496" cy="59496"/>
          </a:xfrm>
          <a:prstGeom prst="ellipse">
            <a:avLst/>
          </a:prstGeom>
          <a:solidFill>
            <a:srgbClr val="FFFFFF">
              <a:alpha val="21000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2577411" y="536537"/>
            <a:ext cx="42749" cy="42749"/>
          </a:xfrm>
          <a:prstGeom prst="ellipse">
            <a:avLst/>
          </a:prstGeom>
          <a:solidFill>
            <a:srgbClr val="FFFFFF">
              <a:alpha val="25000"/>
            </a:srgbClr>
          </a:solidFill>
          <a:ln/>
        </p:spPr>
      </p:sp>
      <p:sp>
        <p:nvSpPr>
          <p:cNvPr id="32" name="Shape 30"/>
          <p:cNvSpPr/>
          <p:nvPr/>
        </p:nvSpPr>
        <p:spPr>
          <a:xfrm>
            <a:off x="928168" y="4147699"/>
            <a:ext cx="57006" cy="57006"/>
          </a:xfrm>
          <a:prstGeom prst="ellipse">
            <a:avLst/>
          </a:prstGeom>
          <a:solidFill>
            <a:srgbClr val="FFFFFF">
              <a:alpha val="27000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3943682" y="4322428"/>
            <a:ext cx="50202" cy="50202"/>
          </a:xfrm>
          <a:prstGeom prst="ellipse">
            <a:avLst/>
          </a:prstGeom>
          <a:solidFill>
            <a:srgbClr val="FFFFFF">
              <a:alpha val="76000"/>
            </a:srgbClr>
          </a:solidFill>
          <a:ln/>
        </p:spPr>
      </p:sp>
      <p:sp>
        <p:nvSpPr>
          <p:cNvPr id="34" name="Shape 32"/>
          <p:cNvSpPr/>
          <p:nvPr/>
        </p:nvSpPr>
        <p:spPr>
          <a:xfrm>
            <a:off x="6491011" y="4789131"/>
            <a:ext cx="27947" cy="27947"/>
          </a:xfrm>
          <a:prstGeom prst="ellipse">
            <a:avLst/>
          </a:prstGeom>
          <a:solidFill>
            <a:srgbClr val="FFFFFF">
              <a:alpha val="30000"/>
            </a:srgbClr>
          </a:solidFill>
          <a:ln/>
        </p:spPr>
      </p:sp>
      <p:sp>
        <p:nvSpPr>
          <p:cNvPr id="35" name="Shape 33"/>
          <p:cNvSpPr/>
          <p:nvPr/>
        </p:nvSpPr>
        <p:spPr>
          <a:xfrm>
            <a:off x="3054257" y="4789629"/>
            <a:ext cx="48852" cy="48852"/>
          </a:xfrm>
          <a:prstGeom prst="ellipse">
            <a:avLst/>
          </a:prstGeom>
          <a:solidFill>
            <a:srgbClr val="FFFFFF">
              <a:alpha val="72000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7485812" y="95491"/>
            <a:ext cx="50411" cy="50411"/>
          </a:xfrm>
          <a:prstGeom prst="ellipse">
            <a:avLst/>
          </a:prstGeom>
          <a:solidFill>
            <a:srgbClr val="FFFFFF">
              <a:alpha val="29000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4581073" y="733920"/>
            <a:ext cx="71120" cy="71120"/>
          </a:xfrm>
          <a:prstGeom prst="ellipse">
            <a:avLst/>
          </a:prstGeom>
          <a:solidFill>
            <a:srgbClr val="FFFFFF">
              <a:alpha val="44000"/>
            </a:srgbClr>
          </a:solidFill>
          <a:ln/>
        </p:spPr>
      </p:sp>
      <p:sp>
        <p:nvSpPr>
          <p:cNvPr id="38" name="Shape 36"/>
          <p:cNvSpPr/>
          <p:nvPr/>
        </p:nvSpPr>
        <p:spPr>
          <a:xfrm>
            <a:off x="1114946" y="4261927"/>
            <a:ext cx="66844" cy="66844"/>
          </a:xfrm>
          <a:prstGeom prst="ellipse">
            <a:avLst/>
          </a:prstGeom>
          <a:solidFill>
            <a:srgbClr val="FFFFFF">
              <a:alpha val="39000"/>
            </a:srgbClr>
          </a:solidFill>
          <a:ln/>
        </p:spPr>
      </p:sp>
      <p:sp>
        <p:nvSpPr>
          <p:cNvPr id="39" name="Shape 37"/>
          <p:cNvSpPr/>
          <p:nvPr/>
        </p:nvSpPr>
        <p:spPr>
          <a:xfrm>
            <a:off x="2742413" y="631845"/>
            <a:ext cx="62092" cy="62092"/>
          </a:xfrm>
          <a:prstGeom prst="ellipse">
            <a:avLst/>
          </a:prstGeom>
          <a:solidFill>
            <a:srgbClr val="FFFFFF">
              <a:alpha val="78000"/>
            </a:srgbClr>
          </a:solidFill>
          <a:ln/>
        </p:spPr>
      </p:sp>
      <p:sp>
        <p:nvSpPr>
          <p:cNvPr id="40" name="Shape 38"/>
          <p:cNvSpPr/>
          <p:nvPr/>
        </p:nvSpPr>
        <p:spPr>
          <a:xfrm>
            <a:off x="5687906" y="359743"/>
            <a:ext cx="44305" cy="44305"/>
          </a:xfrm>
          <a:prstGeom prst="ellipse">
            <a:avLst/>
          </a:prstGeom>
          <a:solidFill>
            <a:srgbClr val="FFFFFF">
              <a:alpha val="66000"/>
            </a:srgbClr>
          </a:solidFill>
          <a:ln/>
        </p:spPr>
      </p:sp>
      <p:sp>
        <p:nvSpPr>
          <p:cNvPr id="41" name="Shape 39"/>
          <p:cNvSpPr/>
          <p:nvPr/>
        </p:nvSpPr>
        <p:spPr>
          <a:xfrm>
            <a:off x="7851062" y="64282"/>
            <a:ext cx="39856" cy="39856"/>
          </a:xfrm>
          <a:prstGeom prst="ellipse">
            <a:avLst/>
          </a:prstGeom>
          <a:solidFill>
            <a:srgbClr val="FFFFFF">
              <a:alpha val="57000"/>
            </a:srgbClr>
          </a:solidFill>
          <a:ln/>
        </p:spPr>
      </p:sp>
      <p:sp>
        <p:nvSpPr>
          <p:cNvPr id="42" name="Text 40"/>
          <p:cNvSpPr/>
          <p:nvPr/>
        </p:nvSpPr>
        <p:spPr>
          <a:xfrm>
            <a:off x="0" y="868680"/>
            <a:ext cx="9144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spc="400" kern="0" dirty="0">
                <a:solidFill>
                  <a:srgbClr val="FFD23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M U R R A Y ' S   E N G L I S H</a:t>
            </a:r>
            <a:endParaRPr lang="en-US" sz="1500" dirty="0"/>
          </a:p>
        </p:txBody>
      </p:sp>
      <p:sp>
        <p:nvSpPr>
          <p:cNvPr id="43" name="Text 41"/>
          <p:cNvSpPr/>
          <p:nvPr/>
        </p:nvSpPr>
        <p:spPr>
          <a:xfrm>
            <a:off x="0" y="1325880"/>
            <a:ext cx="9144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6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The Magic E  🪄</a:t>
            </a:r>
            <a:endParaRPr lang="en-US" sz="4600" dirty="0"/>
          </a:p>
        </p:txBody>
      </p:sp>
      <p:sp>
        <p:nvSpPr>
          <p:cNvPr id="44" name="Text 42"/>
          <p:cNvSpPr/>
          <p:nvPr/>
        </p:nvSpPr>
        <p:spPr>
          <a:xfrm>
            <a:off x="0" y="2468880"/>
            <a:ext cx="9144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9B8C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can → cane … one letter changes the sound!</a:t>
            </a:r>
            <a:endParaRPr lang="en-US" sz="2000" dirty="0"/>
          </a:p>
        </p:txBody>
      </p:sp>
      <p:sp>
        <p:nvSpPr>
          <p:cNvPr id="45" name="Shape 43"/>
          <p:cNvSpPr/>
          <p:nvPr/>
        </p:nvSpPr>
        <p:spPr>
          <a:xfrm>
            <a:off x="3749040" y="3200400"/>
            <a:ext cx="1645920" cy="685800"/>
          </a:xfrm>
          <a:prstGeom prst="roundRect">
            <a:avLst>
              <a:gd name="adj" fmla="val 49333"/>
            </a:avLst>
          </a:prstGeom>
          <a:solidFill>
            <a:srgbClr val="FFD23F"/>
          </a:solidFill>
          <a:ln/>
          <a:effectLst>
            <a:outerShdw sx="100000" sy="100000" kx="0" ky="0" algn="bl" rotWithShape="0" blurRad="127000" dist="50800" dir="5400000">
              <a:srgbClr val="000000">
                <a:alpha val="35000"/>
              </a:srgbClr>
            </a:outerShdw>
          </a:effectLst>
        </p:spPr>
      </p:sp>
      <p:sp>
        <p:nvSpPr>
          <p:cNvPr id="46" name="Text 44"/>
          <p:cNvSpPr/>
          <p:nvPr/>
        </p:nvSpPr>
        <p:spPr>
          <a:xfrm>
            <a:off x="3749040" y="3200400"/>
            <a:ext cx="16459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DAY 3</a:t>
            </a:r>
            <a:endParaRPr lang="en-US" sz="2600" dirty="0"/>
          </a:p>
        </p:txBody>
      </p:sp>
      <p:sp>
        <p:nvSpPr>
          <p:cNvPr id="47" name="Text 45"/>
          <p:cNvSpPr/>
          <p:nvPr/>
        </p:nvSpPr>
        <p:spPr>
          <a:xfrm>
            <a:off x="0" y="461772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5A548A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murraycohen.com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0040" y="274320"/>
            <a:ext cx="1234440" cy="457200"/>
          </a:xfrm>
          <a:prstGeom prst="roundRect">
            <a:avLst>
              <a:gd name="adj" fmla="val 50000"/>
            </a:avLst>
          </a:prstGeom>
          <a:solidFill>
            <a:srgbClr val="FF5D5D"/>
          </a:solidFill>
          <a:ln/>
        </p:spPr>
      </p:sp>
      <p:sp>
        <p:nvSpPr>
          <p:cNvPr id="3" name="Text 1"/>
          <p:cNvSpPr/>
          <p:nvPr/>
        </p:nvSpPr>
        <p:spPr>
          <a:xfrm>
            <a:off x="320040" y="274320"/>
            <a:ext cx="1234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DAY 3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7452360" y="274320"/>
            <a:ext cx="1371600" cy="457200"/>
          </a:xfrm>
          <a:prstGeom prst="roundRect">
            <a:avLst>
              <a:gd name="adj" fmla="val 50000"/>
            </a:avLst>
          </a:prstGeom>
          <a:solidFill>
            <a:srgbClr val="241F4E"/>
          </a:solidFill>
          <a:ln/>
        </p:spPr>
      </p:sp>
      <p:sp>
        <p:nvSpPr>
          <p:cNvPr id="5" name="Text 3"/>
          <p:cNvSpPr/>
          <p:nvPr/>
        </p:nvSpPr>
        <p:spPr>
          <a:xfrm>
            <a:off x="7452360" y="27432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GAME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0" y="86868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👂  Which word do you hear?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1463040" y="1572768"/>
            <a:ext cx="6217920" cy="566928"/>
          </a:xfrm>
          <a:prstGeom prst="roundRect">
            <a:avLst>
              <a:gd name="adj" fmla="val 50000"/>
            </a:avLst>
          </a:prstGeom>
          <a:solidFill>
            <a:srgbClr val="241F4E"/>
          </a:solidFill>
          <a:ln/>
          <a:effectLst>
            <a:outerShdw sx="100000" sy="100000" kx="0" ky="0" algn="bl" rotWithShape="0" blurRad="101600" dist="38100" dir="5400000">
              <a:srgbClr val="000000">
                <a:alpha val="25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1463040" y="1572768"/>
            <a:ext cx="6217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FFD23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💬  TYPE  1  or  2  IN THE CHAT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914400" y="2468880"/>
            <a:ext cx="3383280" cy="2148840"/>
          </a:xfrm>
          <a:prstGeom prst="roundRect">
            <a:avLst>
              <a:gd name="adj" fmla="val 7660"/>
            </a:avLst>
          </a:prstGeom>
          <a:solidFill>
            <a:srgbClr val="FFFFFF"/>
          </a:solidFill>
          <a:ln w="50800">
            <a:solidFill>
              <a:srgbClr val="FF5D5D"/>
            </a:solidFill>
            <a:prstDash val="solid"/>
          </a:ln>
          <a:effectLst>
            <a:outerShdw sx="100000" sy="100000" kx="0" ky="0" algn="bl" rotWithShape="0" blurRad="101600" dist="38100" dir="5400000">
              <a:srgbClr val="000000">
                <a:alpha val="15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1051560" y="2560320"/>
            <a:ext cx="731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FF5D5D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1</a:t>
            </a:r>
            <a:endParaRPr lang="en-US" sz="3000" dirty="0"/>
          </a:p>
        </p:txBody>
      </p:sp>
      <p:sp>
        <p:nvSpPr>
          <p:cNvPr id="11" name="Text 9"/>
          <p:cNvSpPr/>
          <p:nvPr/>
        </p:nvSpPr>
        <p:spPr>
          <a:xfrm>
            <a:off x="914400" y="2267712"/>
            <a:ext cx="338328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300" dirty="0">
                <a:solidFill>
                  <a:srgbClr val="000000"/>
                </a:solidFill>
              </a:rPr>
              <a:t>🍳</a:t>
            </a:r>
            <a:endParaRPr lang="en-US" sz="10300" dirty="0"/>
          </a:p>
        </p:txBody>
      </p:sp>
      <p:sp>
        <p:nvSpPr>
          <p:cNvPr id="12" name="Text 10"/>
          <p:cNvSpPr/>
          <p:nvPr/>
        </p:nvSpPr>
        <p:spPr>
          <a:xfrm>
            <a:off x="914400" y="3703320"/>
            <a:ext cx="33832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pan</a:t>
            </a:r>
            <a:endParaRPr lang="en-US" sz="3600" dirty="0"/>
          </a:p>
        </p:txBody>
      </p:sp>
      <p:sp>
        <p:nvSpPr>
          <p:cNvPr id="13" name="Shape 11"/>
          <p:cNvSpPr/>
          <p:nvPr/>
        </p:nvSpPr>
        <p:spPr>
          <a:xfrm>
            <a:off x="4846320" y="2468880"/>
            <a:ext cx="3383280" cy="2148840"/>
          </a:xfrm>
          <a:prstGeom prst="roundRect">
            <a:avLst>
              <a:gd name="adj" fmla="val 7660"/>
            </a:avLst>
          </a:prstGeom>
          <a:solidFill>
            <a:srgbClr val="FFFFFF"/>
          </a:solidFill>
          <a:ln w="50800">
            <a:solidFill>
              <a:srgbClr val="3EE0CF"/>
            </a:solidFill>
            <a:prstDash val="solid"/>
          </a:ln>
          <a:effectLst>
            <a:outerShdw sx="100000" sy="100000" kx="0" ky="0" algn="bl" rotWithShape="0" blurRad="101600" dist="38100" dir="5400000">
              <a:srgbClr val="000000">
                <a:alpha val="15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4983480" y="2560320"/>
            <a:ext cx="731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0E9488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2</a:t>
            </a:r>
            <a:endParaRPr lang="en-US" sz="3000" dirty="0"/>
          </a:p>
        </p:txBody>
      </p:sp>
      <p:sp>
        <p:nvSpPr>
          <p:cNvPr id="15" name="Text 13"/>
          <p:cNvSpPr/>
          <p:nvPr/>
        </p:nvSpPr>
        <p:spPr>
          <a:xfrm>
            <a:off x="4846320" y="2267712"/>
            <a:ext cx="338328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300" dirty="0">
                <a:solidFill>
                  <a:srgbClr val="000000"/>
                </a:solidFill>
              </a:rPr>
              <a:t>🪟</a:t>
            </a:r>
            <a:endParaRPr lang="en-US" sz="10300" dirty="0"/>
          </a:p>
        </p:txBody>
      </p:sp>
      <p:sp>
        <p:nvSpPr>
          <p:cNvPr id="16" name="Text 14"/>
          <p:cNvSpPr/>
          <p:nvPr/>
        </p:nvSpPr>
        <p:spPr>
          <a:xfrm>
            <a:off x="4846320" y="3703320"/>
            <a:ext cx="33832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pane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0040" y="274320"/>
            <a:ext cx="1234440" cy="457200"/>
          </a:xfrm>
          <a:prstGeom prst="roundRect">
            <a:avLst>
              <a:gd name="adj" fmla="val 50000"/>
            </a:avLst>
          </a:prstGeom>
          <a:solidFill>
            <a:srgbClr val="FF5D5D"/>
          </a:solidFill>
          <a:ln/>
        </p:spPr>
      </p:sp>
      <p:sp>
        <p:nvSpPr>
          <p:cNvPr id="3" name="Text 1"/>
          <p:cNvSpPr/>
          <p:nvPr/>
        </p:nvSpPr>
        <p:spPr>
          <a:xfrm>
            <a:off x="320040" y="274320"/>
            <a:ext cx="1234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DAY 3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7452360" y="274320"/>
            <a:ext cx="1371600" cy="457200"/>
          </a:xfrm>
          <a:prstGeom prst="roundRect">
            <a:avLst>
              <a:gd name="adj" fmla="val 50000"/>
            </a:avLst>
          </a:prstGeom>
          <a:solidFill>
            <a:srgbClr val="241F4E"/>
          </a:solidFill>
          <a:ln/>
        </p:spPr>
      </p:sp>
      <p:sp>
        <p:nvSpPr>
          <p:cNvPr id="5" name="Text 3"/>
          <p:cNvSpPr/>
          <p:nvPr/>
        </p:nvSpPr>
        <p:spPr>
          <a:xfrm>
            <a:off x="7452360" y="27432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GAME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0" y="86868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dirty="0">
                <a:solidFill>
                  <a:srgbClr val="0E9488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✅  Great ears!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2377440" y="1965960"/>
            <a:ext cx="4389120" cy="2395728"/>
          </a:xfrm>
          <a:prstGeom prst="roundRect">
            <a:avLst>
              <a:gd name="adj" fmla="val 7634"/>
            </a:avLst>
          </a:prstGeom>
          <a:solidFill>
            <a:srgbClr val="3EE0CF"/>
          </a:solidFill>
          <a:ln/>
          <a:effectLst>
            <a:outerShdw sx="100000" sy="100000" kx="0" ky="0" algn="bl" rotWithShape="0" blurRad="127000" dist="50800" dir="5400000">
              <a:srgbClr val="000000">
                <a:alpha val="2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2377440" y="1627632"/>
            <a:ext cx="4389120" cy="1965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🪟</a:t>
            </a:r>
            <a:endParaRPr lang="en-US" sz="15000" dirty="0"/>
          </a:p>
        </p:txBody>
      </p:sp>
      <p:sp>
        <p:nvSpPr>
          <p:cNvPr id="9" name="Text 7"/>
          <p:cNvSpPr/>
          <p:nvPr/>
        </p:nvSpPr>
        <p:spPr>
          <a:xfrm>
            <a:off x="2377440" y="3611880"/>
            <a:ext cx="43891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4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pane</a:t>
            </a:r>
            <a:endParaRPr lang="en-US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0040" y="274320"/>
            <a:ext cx="1234440" cy="457200"/>
          </a:xfrm>
          <a:prstGeom prst="roundRect">
            <a:avLst>
              <a:gd name="adj" fmla="val 50000"/>
            </a:avLst>
          </a:prstGeom>
          <a:solidFill>
            <a:srgbClr val="FF5D5D"/>
          </a:solidFill>
          <a:ln/>
        </p:spPr>
      </p:sp>
      <p:sp>
        <p:nvSpPr>
          <p:cNvPr id="3" name="Text 1"/>
          <p:cNvSpPr/>
          <p:nvPr/>
        </p:nvSpPr>
        <p:spPr>
          <a:xfrm>
            <a:off x="320040" y="274320"/>
            <a:ext cx="1234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DAY 3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7452360" y="274320"/>
            <a:ext cx="1371600" cy="457200"/>
          </a:xfrm>
          <a:prstGeom prst="roundRect">
            <a:avLst>
              <a:gd name="adj" fmla="val 50000"/>
            </a:avLst>
          </a:prstGeom>
          <a:solidFill>
            <a:srgbClr val="241F4E"/>
          </a:solidFill>
          <a:ln/>
        </p:spPr>
      </p:sp>
      <p:sp>
        <p:nvSpPr>
          <p:cNvPr id="5" name="Text 3"/>
          <p:cNvSpPr/>
          <p:nvPr/>
        </p:nvSpPr>
        <p:spPr>
          <a:xfrm>
            <a:off x="7452360" y="27432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TEACH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0" y="86868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Short a  or  Long a?</a:t>
            </a:r>
            <a:endParaRPr lang="en-US" sz="3400" dirty="0"/>
          </a:p>
        </p:txBody>
      </p:sp>
      <p:sp>
        <p:nvSpPr>
          <p:cNvPr id="7" name="Shape 5"/>
          <p:cNvSpPr/>
          <p:nvPr/>
        </p:nvSpPr>
        <p:spPr>
          <a:xfrm>
            <a:off x="640080" y="1965960"/>
            <a:ext cx="3749040" cy="2395728"/>
          </a:xfrm>
          <a:prstGeom prst="roundRect">
            <a:avLst>
              <a:gd name="adj" fmla="val 6870"/>
            </a:avLst>
          </a:prstGeom>
          <a:solidFill>
            <a:srgbClr val="FF5D5D"/>
          </a:solidFill>
          <a:ln/>
          <a:effectLst>
            <a:outerShdw sx="100000" sy="100000" kx="0" ky="0" algn="bl" rotWithShape="0" blurRad="127000" dist="50800" dir="5400000">
              <a:srgbClr val="000000">
                <a:alpha val="2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640080" y="1627632"/>
            <a:ext cx="3749040" cy="1965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🚰</a:t>
            </a:r>
            <a:endParaRPr lang="en-US" sz="15000" dirty="0"/>
          </a:p>
        </p:txBody>
      </p:sp>
      <p:sp>
        <p:nvSpPr>
          <p:cNvPr id="9" name="Text 7"/>
          <p:cNvSpPr/>
          <p:nvPr/>
        </p:nvSpPr>
        <p:spPr>
          <a:xfrm>
            <a:off x="640080" y="3611880"/>
            <a:ext cx="37490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2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tap</a:t>
            </a:r>
            <a:endParaRPr lang="en-US" sz="4200" dirty="0"/>
          </a:p>
        </p:txBody>
      </p:sp>
      <p:sp>
        <p:nvSpPr>
          <p:cNvPr id="10" name="Text 8"/>
          <p:cNvSpPr/>
          <p:nvPr/>
        </p:nvSpPr>
        <p:spPr>
          <a:xfrm>
            <a:off x="640080" y="4114800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SHORT — quick!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4754880" y="1965960"/>
            <a:ext cx="3749040" cy="2395728"/>
          </a:xfrm>
          <a:prstGeom prst="roundRect">
            <a:avLst>
              <a:gd name="adj" fmla="val 6870"/>
            </a:avLst>
          </a:prstGeom>
          <a:solidFill>
            <a:srgbClr val="3EE0CF"/>
          </a:solidFill>
          <a:ln/>
          <a:effectLst>
            <a:outerShdw sx="100000" sy="100000" kx="0" ky="0" algn="bl" rotWithShape="0" blurRad="127000" dist="50800" dir="5400000">
              <a:srgbClr val="000000">
                <a:alpha val="20000"/>
              </a:srgbClr>
            </a:outerShdw>
          </a:effectLst>
        </p:spPr>
      </p:sp>
      <p:pic>
        <p:nvPicPr>
          <p:cNvPr id="12" name="Image 0" descr="/sessions/tender-peaceful-tesla/mnt/SUMMER PRONUNCIATION/2026 READY FOR CLASS — 11 DAY SEQUENCE/art/tape_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3900" y="1664208"/>
            <a:ext cx="1671001" cy="1874520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4754880" y="3611880"/>
            <a:ext cx="37490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2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tape</a:t>
            </a:r>
            <a:endParaRPr lang="en-US" sz="4200" dirty="0"/>
          </a:p>
        </p:txBody>
      </p:sp>
      <p:sp>
        <p:nvSpPr>
          <p:cNvPr id="14" name="Text 11"/>
          <p:cNvSpPr/>
          <p:nvPr/>
        </p:nvSpPr>
        <p:spPr>
          <a:xfrm>
            <a:off x="4754880" y="4114800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241F4E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LONG — says its name!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0040" y="274320"/>
            <a:ext cx="1234440" cy="457200"/>
          </a:xfrm>
          <a:prstGeom prst="roundRect">
            <a:avLst>
              <a:gd name="adj" fmla="val 50000"/>
            </a:avLst>
          </a:prstGeom>
          <a:solidFill>
            <a:srgbClr val="FF5D5D"/>
          </a:solidFill>
          <a:ln/>
        </p:spPr>
      </p:sp>
      <p:sp>
        <p:nvSpPr>
          <p:cNvPr id="3" name="Text 1"/>
          <p:cNvSpPr/>
          <p:nvPr/>
        </p:nvSpPr>
        <p:spPr>
          <a:xfrm>
            <a:off x="320040" y="274320"/>
            <a:ext cx="1234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DAY 3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7452360" y="274320"/>
            <a:ext cx="1371600" cy="457200"/>
          </a:xfrm>
          <a:prstGeom prst="roundRect">
            <a:avLst>
              <a:gd name="adj" fmla="val 50000"/>
            </a:avLst>
          </a:prstGeom>
          <a:solidFill>
            <a:srgbClr val="241F4E"/>
          </a:solidFill>
          <a:ln/>
        </p:spPr>
      </p:sp>
      <p:sp>
        <p:nvSpPr>
          <p:cNvPr id="5" name="Text 3"/>
          <p:cNvSpPr/>
          <p:nvPr/>
        </p:nvSpPr>
        <p:spPr>
          <a:xfrm>
            <a:off x="7452360" y="27432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GAME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0" y="86868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👂  Which word do you hear?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1463040" y="1572768"/>
            <a:ext cx="6217920" cy="566928"/>
          </a:xfrm>
          <a:prstGeom prst="roundRect">
            <a:avLst>
              <a:gd name="adj" fmla="val 50000"/>
            </a:avLst>
          </a:prstGeom>
          <a:solidFill>
            <a:srgbClr val="241F4E"/>
          </a:solidFill>
          <a:ln/>
          <a:effectLst>
            <a:outerShdw sx="100000" sy="100000" kx="0" ky="0" algn="bl" rotWithShape="0" blurRad="101600" dist="38100" dir="5400000">
              <a:srgbClr val="000000">
                <a:alpha val="25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1463040" y="1572768"/>
            <a:ext cx="6217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FFD23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💬  TYPE  1  or  2  IN THE CHAT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914400" y="2468880"/>
            <a:ext cx="3383280" cy="2148840"/>
          </a:xfrm>
          <a:prstGeom prst="roundRect">
            <a:avLst>
              <a:gd name="adj" fmla="val 7660"/>
            </a:avLst>
          </a:prstGeom>
          <a:solidFill>
            <a:srgbClr val="FFFFFF"/>
          </a:solidFill>
          <a:ln w="50800">
            <a:solidFill>
              <a:srgbClr val="FF5D5D"/>
            </a:solidFill>
            <a:prstDash val="solid"/>
          </a:ln>
          <a:effectLst>
            <a:outerShdw sx="100000" sy="100000" kx="0" ky="0" algn="bl" rotWithShape="0" blurRad="101600" dist="38100" dir="5400000">
              <a:srgbClr val="000000">
                <a:alpha val="15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1051560" y="2560320"/>
            <a:ext cx="731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FF5D5D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1</a:t>
            </a:r>
            <a:endParaRPr lang="en-US" sz="3000" dirty="0"/>
          </a:p>
        </p:txBody>
      </p:sp>
      <p:sp>
        <p:nvSpPr>
          <p:cNvPr id="11" name="Text 9"/>
          <p:cNvSpPr/>
          <p:nvPr/>
        </p:nvSpPr>
        <p:spPr>
          <a:xfrm>
            <a:off x="914400" y="2267712"/>
            <a:ext cx="338328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300" dirty="0">
                <a:solidFill>
                  <a:srgbClr val="000000"/>
                </a:solidFill>
              </a:rPr>
              <a:t>🚰</a:t>
            </a:r>
            <a:endParaRPr lang="en-US" sz="10300" dirty="0"/>
          </a:p>
        </p:txBody>
      </p:sp>
      <p:sp>
        <p:nvSpPr>
          <p:cNvPr id="12" name="Text 10"/>
          <p:cNvSpPr/>
          <p:nvPr/>
        </p:nvSpPr>
        <p:spPr>
          <a:xfrm>
            <a:off x="914400" y="3703320"/>
            <a:ext cx="33832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tap</a:t>
            </a:r>
            <a:endParaRPr lang="en-US" sz="3600" dirty="0"/>
          </a:p>
        </p:txBody>
      </p:sp>
      <p:sp>
        <p:nvSpPr>
          <p:cNvPr id="13" name="Shape 11"/>
          <p:cNvSpPr/>
          <p:nvPr/>
        </p:nvSpPr>
        <p:spPr>
          <a:xfrm>
            <a:off x="4846320" y="2468880"/>
            <a:ext cx="3383280" cy="2148840"/>
          </a:xfrm>
          <a:prstGeom prst="roundRect">
            <a:avLst>
              <a:gd name="adj" fmla="val 7660"/>
            </a:avLst>
          </a:prstGeom>
          <a:solidFill>
            <a:srgbClr val="FFFFFF"/>
          </a:solidFill>
          <a:ln w="50800">
            <a:solidFill>
              <a:srgbClr val="3EE0CF"/>
            </a:solidFill>
            <a:prstDash val="solid"/>
          </a:ln>
          <a:effectLst>
            <a:outerShdw sx="100000" sy="100000" kx="0" ky="0" algn="bl" rotWithShape="0" blurRad="101600" dist="38100" dir="5400000">
              <a:srgbClr val="000000">
                <a:alpha val="15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4983480" y="2560320"/>
            <a:ext cx="731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0E9488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2</a:t>
            </a:r>
            <a:endParaRPr lang="en-US" sz="3000" dirty="0"/>
          </a:p>
        </p:txBody>
      </p:sp>
      <p:pic>
        <p:nvPicPr>
          <p:cNvPr id="15" name="Image 0" descr="/sessions/tender-peaceful-tesla/mnt/SUMMER PRONUNCIATION/2026 READY FOR CLASS — 11 DAY SEQUENCE/art/tape_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67374" y="2304288"/>
            <a:ext cx="1141171" cy="1280160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4846320" y="3703320"/>
            <a:ext cx="33832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tape</a:t>
            </a: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0040" y="274320"/>
            <a:ext cx="1234440" cy="457200"/>
          </a:xfrm>
          <a:prstGeom prst="roundRect">
            <a:avLst>
              <a:gd name="adj" fmla="val 50000"/>
            </a:avLst>
          </a:prstGeom>
          <a:solidFill>
            <a:srgbClr val="FF5D5D"/>
          </a:solidFill>
          <a:ln/>
        </p:spPr>
      </p:sp>
      <p:sp>
        <p:nvSpPr>
          <p:cNvPr id="3" name="Text 1"/>
          <p:cNvSpPr/>
          <p:nvPr/>
        </p:nvSpPr>
        <p:spPr>
          <a:xfrm>
            <a:off x="320040" y="274320"/>
            <a:ext cx="1234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DAY 3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7452360" y="274320"/>
            <a:ext cx="1371600" cy="457200"/>
          </a:xfrm>
          <a:prstGeom prst="roundRect">
            <a:avLst>
              <a:gd name="adj" fmla="val 50000"/>
            </a:avLst>
          </a:prstGeom>
          <a:solidFill>
            <a:srgbClr val="241F4E"/>
          </a:solidFill>
          <a:ln/>
        </p:spPr>
      </p:sp>
      <p:sp>
        <p:nvSpPr>
          <p:cNvPr id="5" name="Text 3"/>
          <p:cNvSpPr/>
          <p:nvPr/>
        </p:nvSpPr>
        <p:spPr>
          <a:xfrm>
            <a:off x="7452360" y="27432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GAME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0" y="86868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dirty="0">
                <a:solidFill>
                  <a:srgbClr val="0E9488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✅  Great ears!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2377440" y="1965960"/>
            <a:ext cx="4389120" cy="2395728"/>
          </a:xfrm>
          <a:prstGeom prst="roundRect">
            <a:avLst>
              <a:gd name="adj" fmla="val 7634"/>
            </a:avLst>
          </a:prstGeom>
          <a:solidFill>
            <a:srgbClr val="3EE0CF"/>
          </a:solidFill>
          <a:ln/>
          <a:effectLst>
            <a:outerShdw sx="100000" sy="100000" kx="0" ky="0" algn="bl" rotWithShape="0" blurRad="127000" dist="50800" dir="5400000">
              <a:srgbClr val="000000">
                <a:alpha val="2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2377440" y="1627632"/>
            <a:ext cx="4389120" cy="1965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🚰</a:t>
            </a:r>
            <a:endParaRPr lang="en-US" sz="15000" dirty="0"/>
          </a:p>
        </p:txBody>
      </p:sp>
      <p:sp>
        <p:nvSpPr>
          <p:cNvPr id="9" name="Text 7"/>
          <p:cNvSpPr/>
          <p:nvPr/>
        </p:nvSpPr>
        <p:spPr>
          <a:xfrm>
            <a:off x="2377440" y="3611880"/>
            <a:ext cx="43891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4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tap</a:t>
            </a:r>
            <a:endParaRPr lang="en-US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0040" y="274320"/>
            <a:ext cx="1234440" cy="457200"/>
          </a:xfrm>
          <a:prstGeom prst="roundRect">
            <a:avLst>
              <a:gd name="adj" fmla="val 50000"/>
            </a:avLst>
          </a:prstGeom>
          <a:solidFill>
            <a:srgbClr val="FF5D5D"/>
          </a:solidFill>
          <a:ln/>
        </p:spPr>
      </p:sp>
      <p:sp>
        <p:nvSpPr>
          <p:cNvPr id="3" name="Text 1"/>
          <p:cNvSpPr/>
          <p:nvPr/>
        </p:nvSpPr>
        <p:spPr>
          <a:xfrm>
            <a:off x="320040" y="274320"/>
            <a:ext cx="1234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DAY 3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7452360" y="274320"/>
            <a:ext cx="1371600" cy="457200"/>
          </a:xfrm>
          <a:prstGeom prst="roundRect">
            <a:avLst>
              <a:gd name="adj" fmla="val 50000"/>
            </a:avLst>
          </a:prstGeom>
          <a:solidFill>
            <a:srgbClr val="241F4E"/>
          </a:solidFill>
          <a:ln/>
        </p:spPr>
      </p:sp>
      <p:sp>
        <p:nvSpPr>
          <p:cNvPr id="5" name="Text 3"/>
          <p:cNvSpPr/>
          <p:nvPr/>
        </p:nvSpPr>
        <p:spPr>
          <a:xfrm>
            <a:off x="7452360" y="27432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MAGIC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0" y="86868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🪄  The Magic E rule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0" y="1920240"/>
            <a:ext cx="9144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60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can</a:t>
            </a:r>
            <a:pPr algn="ctr" indent="0" marL="0">
              <a:buNone/>
            </a:pPr>
            <a:r>
              <a:rPr lang="en-US" sz="6000" dirty="0">
                <a:solidFill>
                  <a:srgbClr val="5A548A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  +  </a:t>
            </a:r>
            <a:pPr algn="ctr" indent="0" marL="0">
              <a:buNone/>
            </a:pPr>
            <a:r>
              <a:rPr lang="en-US" sz="6000" b="1" dirty="0">
                <a:solidFill>
                  <a:srgbClr val="B8860B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e</a:t>
            </a:r>
            <a:pPr algn="ctr" indent="0" marL="0">
              <a:buNone/>
            </a:pPr>
            <a:r>
              <a:rPr lang="en-US" sz="6000" dirty="0">
                <a:solidFill>
                  <a:srgbClr val="5A548A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   =   </a:t>
            </a:r>
            <a:pPr algn="ctr" indent="0" marL="0">
              <a:buNone/>
            </a:pPr>
            <a:r>
              <a:rPr lang="en-US" sz="60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c</a:t>
            </a:r>
            <a:pPr algn="ctr" indent="0" marL="0">
              <a:buNone/>
            </a:pPr>
            <a:r>
              <a:rPr lang="en-US" sz="6000" b="1" dirty="0">
                <a:solidFill>
                  <a:srgbClr val="0E9488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a</a:t>
            </a:r>
            <a:pPr algn="ctr" indent="0" marL="0">
              <a:buNone/>
            </a:pPr>
            <a:r>
              <a:rPr lang="en-US" sz="60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n</a:t>
            </a:r>
            <a:pPr algn="ctr" indent="0" marL="0">
              <a:buNone/>
            </a:pPr>
            <a:r>
              <a:rPr lang="en-US" sz="6000" b="1" dirty="0">
                <a:solidFill>
                  <a:srgbClr val="B8860B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e</a:t>
            </a:r>
            <a:endParaRPr lang="en-US" sz="6000" dirty="0"/>
          </a:p>
        </p:txBody>
      </p:sp>
      <p:sp>
        <p:nvSpPr>
          <p:cNvPr id="8" name="Text 6"/>
          <p:cNvSpPr/>
          <p:nvPr/>
        </p:nvSpPr>
        <p:spPr>
          <a:xfrm>
            <a:off x="0" y="3108960"/>
            <a:ext cx="91440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The e is SILENT 🤫 … but it makes  a  say its NAME!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0" y="3931920"/>
            <a:ext cx="9144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5A548A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can → cane      man → mane      pan → pane      tap → tape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0040" y="274320"/>
            <a:ext cx="1234440" cy="457200"/>
          </a:xfrm>
          <a:prstGeom prst="roundRect">
            <a:avLst>
              <a:gd name="adj" fmla="val 50000"/>
            </a:avLst>
          </a:prstGeom>
          <a:solidFill>
            <a:srgbClr val="FFD23F"/>
          </a:solidFill>
          <a:ln/>
        </p:spPr>
      </p:sp>
      <p:sp>
        <p:nvSpPr>
          <p:cNvPr id="3" name="Text 1"/>
          <p:cNvSpPr/>
          <p:nvPr/>
        </p:nvSpPr>
        <p:spPr>
          <a:xfrm>
            <a:off x="320040" y="274320"/>
            <a:ext cx="1234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DAY 3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7452360" y="274320"/>
            <a:ext cx="1371600" cy="457200"/>
          </a:xfrm>
          <a:prstGeom prst="roundRect">
            <a:avLst>
              <a:gd name="adj" fmla="val 50000"/>
            </a:avLst>
          </a:prstGeom>
          <a:solidFill>
            <a:srgbClr val="241F4E"/>
          </a:solidFill>
          <a:ln/>
        </p:spPr>
      </p:sp>
      <p:sp>
        <p:nvSpPr>
          <p:cNvPr id="5" name="Text 3"/>
          <p:cNvSpPr/>
          <p:nvPr/>
        </p:nvSpPr>
        <p:spPr>
          <a:xfrm>
            <a:off x="7452360" y="27432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WARM-UP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0" y="86868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👂  Short or long?  Type 1 = short 🔴   2 = long 🔵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1463040" y="1645920"/>
            <a:ext cx="6217920" cy="566928"/>
          </a:xfrm>
          <a:prstGeom prst="roundRect">
            <a:avLst>
              <a:gd name="adj" fmla="val 50000"/>
            </a:avLst>
          </a:prstGeom>
          <a:solidFill>
            <a:srgbClr val="241F4E"/>
          </a:solidFill>
          <a:ln/>
          <a:effectLst>
            <a:outerShdw sx="100000" sy="100000" kx="0" ky="0" algn="bl" rotWithShape="0" blurRad="101600" dist="38100" dir="5400000">
              <a:srgbClr val="000000">
                <a:alpha val="25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1463040" y="1645920"/>
            <a:ext cx="6217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FFD23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💬  TYPE YOUR ANSWER IN THE CHAT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1188720" y="2514600"/>
            <a:ext cx="6766560" cy="1051560"/>
          </a:xfrm>
          <a:prstGeom prst="roundRect">
            <a:avLst>
              <a:gd name="adj" fmla="val 13043"/>
            </a:avLst>
          </a:prstGeom>
          <a:solidFill>
            <a:srgbClr val="FFFFFF"/>
          </a:solidFill>
          <a:ln w="38100">
            <a:solidFill>
              <a:srgbClr val="9B8CF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188720" y="2514600"/>
            <a:ext cx="6766560" cy="1051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dirty="0">
                <a:solidFill>
                  <a:srgbClr val="241F4E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I say </a:t>
            </a:r>
            <a:pPr algn="ctr" indent="0" marL="0">
              <a:buNone/>
            </a:pPr>
            <a:r>
              <a:rPr lang="en-US" sz="2400" b="1" dirty="0">
                <a:solidFill>
                  <a:srgbClr val="0E9488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“cane”</a:t>
            </a:r>
            <a:pPr algn="ctr" indent="0" marL="0">
              <a:buNone/>
            </a:pPr>
            <a:r>
              <a:rPr lang="en-US" sz="2400" dirty="0">
                <a:solidFill>
                  <a:srgbClr val="241F4E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  →  you type </a:t>
            </a:r>
            <a:pPr algn="ctr" indent="0" marL="0">
              <a:buNone/>
            </a:pPr>
            <a:r>
              <a:rPr lang="en-US" sz="2400" b="1" dirty="0">
                <a:solidFill>
                  <a:srgbClr val="FF5D5D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2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0" y="3840480"/>
            <a:ext cx="9144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5A548A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⭐ Stars: I say a NEW word — short or long?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0040" y="274320"/>
            <a:ext cx="1234440" cy="457200"/>
          </a:xfrm>
          <a:prstGeom prst="roundRect">
            <a:avLst>
              <a:gd name="adj" fmla="val 50000"/>
            </a:avLst>
          </a:prstGeom>
          <a:solidFill>
            <a:srgbClr val="FF5D5D"/>
          </a:solidFill>
          <a:ln/>
        </p:spPr>
      </p:sp>
      <p:sp>
        <p:nvSpPr>
          <p:cNvPr id="3" name="Text 1"/>
          <p:cNvSpPr/>
          <p:nvPr/>
        </p:nvSpPr>
        <p:spPr>
          <a:xfrm>
            <a:off x="320040" y="274320"/>
            <a:ext cx="1234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DAY 3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7452360" y="274320"/>
            <a:ext cx="1371600" cy="457200"/>
          </a:xfrm>
          <a:prstGeom prst="roundRect">
            <a:avLst>
              <a:gd name="adj" fmla="val 50000"/>
            </a:avLst>
          </a:prstGeom>
          <a:solidFill>
            <a:srgbClr val="241F4E"/>
          </a:solidFill>
          <a:ln/>
        </p:spPr>
      </p:sp>
      <p:sp>
        <p:nvSpPr>
          <p:cNvPr id="5" name="Text 3"/>
          <p:cNvSpPr/>
          <p:nvPr/>
        </p:nvSpPr>
        <p:spPr>
          <a:xfrm>
            <a:off x="7452360" y="27432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REVIEW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0" y="86868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⭐  Four magic pairs!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502920" y="1828800"/>
            <a:ext cx="1920240" cy="1188720"/>
          </a:xfrm>
          <a:prstGeom prst="roundRect">
            <a:avLst>
              <a:gd name="adj" fmla="val 11538"/>
            </a:avLst>
          </a:prstGeom>
          <a:solidFill>
            <a:srgbClr val="FF5D5D"/>
          </a:solidFill>
          <a:ln/>
        </p:spPr>
      </p:sp>
      <p:sp>
        <p:nvSpPr>
          <p:cNvPr id="8" name="Text 6"/>
          <p:cNvSpPr/>
          <p:nvPr/>
        </p:nvSpPr>
        <p:spPr>
          <a:xfrm>
            <a:off x="502920" y="1828800"/>
            <a:ext cx="19202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🥫 can</a:t>
            </a:r>
            <a:endParaRPr lang="en-US" sz="2600" dirty="0"/>
          </a:p>
        </p:txBody>
      </p:sp>
      <p:sp>
        <p:nvSpPr>
          <p:cNvPr id="9" name="Shape 7"/>
          <p:cNvSpPr/>
          <p:nvPr/>
        </p:nvSpPr>
        <p:spPr>
          <a:xfrm>
            <a:off x="502920" y="3246120"/>
            <a:ext cx="1920240" cy="1188720"/>
          </a:xfrm>
          <a:prstGeom prst="roundRect">
            <a:avLst>
              <a:gd name="adj" fmla="val 11538"/>
            </a:avLst>
          </a:prstGeom>
          <a:solidFill>
            <a:srgbClr val="3EE0CF"/>
          </a:solidFill>
          <a:ln/>
        </p:spPr>
      </p:sp>
      <p:sp>
        <p:nvSpPr>
          <p:cNvPr id="10" name="Text 8"/>
          <p:cNvSpPr/>
          <p:nvPr/>
        </p:nvSpPr>
        <p:spPr>
          <a:xfrm>
            <a:off x="502920" y="3246120"/>
            <a:ext cx="19202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🦯 cane</a:t>
            </a:r>
            <a:endParaRPr lang="en-US" sz="2600" dirty="0"/>
          </a:p>
        </p:txBody>
      </p:sp>
      <p:sp>
        <p:nvSpPr>
          <p:cNvPr id="11" name="Shape 9"/>
          <p:cNvSpPr/>
          <p:nvPr/>
        </p:nvSpPr>
        <p:spPr>
          <a:xfrm>
            <a:off x="2697480" y="1828800"/>
            <a:ext cx="1920240" cy="1188720"/>
          </a:xfrm>
          <a:prstGeom prst="roundRect">
            <a:avLst>
              <a:gd name="adj" fmla="val 11538"/>
            </a:avLst>
          </a:prstGeom>
          <a:solidFill>
            <a:srgbClr val="FF5D5D"/>
          </a:solidFill>
          <a:ln/>
        </p:spPr>
      </p:sp>
      <p:sp>
        <p:nvSpPr>
          <p:cNvPr id="12" name="Text 10"/>
          <p:cNvSpPr/>
          <p:nvPr/>
        </p:nvSpPr>
        <p:spPr>
          <a:xfrm>
            <a:off x="2697480" y="1828800"/>
            <a:ext cx="19202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👨 man</a:t>
            </a:r>
            <a:endParaRPr lang="en-US" sz="2600" dirty="0"/>
          </a:p>
        </p:txBody>
      </p:sp>
      <p:sp>
        <p:nvSpPr>
          <p:cNvPr id="13" name="Shape 11"/>
          <p:cNvSpPr/>
          <p:nvPr/>
        </p:nvSpPr>
        <p:spPr>
          <a:xfrm>
            <a:off x="2697480" y="3246120"/>
            <a:ext cx="1920240" cy="1188720"/>
          </a:xfrm>
          <a:prstGeom prst="roundRect">
            <a:avLst>
              <a:gd name="adj" fmla="val 11538"/>
            </a:avLst>
          </a:prstGeom>
          <a:solidFill>
            <a:srgbClr val="3EE0CF"/>
          </a:solidFill>
          <a:ln/>
        </p:spPr>
      </p:sp>
      <p:sp>
        <p:nvSpPr>
          <p:cNvPr id="14" name="Text 12"/>
          <p:cNvSpPr/>
          <p:nvPr/>
        </p:nvSpPr>
        <p:spPr>
          <a:xfrm>
            <a:off x="2697480" y="3246120"/>
            <a:ext cx="19202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🦁 mane</a:t>
            </a:r>
            <a:endParaRPr lang="en-US" sz="2600" dirty="0"/>
          </a:p>
        </p:txBody>
      </p:sp>
      <p:sp>
        <p:nvSpPr>
          <p:cNvPr id="15" name="Shape 13"/>
          <p:cNvSpPr/>
          <p:nvPr/>
        </p:nvSpPr>
        <p:spPr>
          <a:xfrm>
            <a:off x="4892040" y="1828800"/>
            <a:ext cx="1920240" cy="1188720"/>
          </a:xfrm>
          <a:prstGeom prst="roundRect">
            <a:avLst>
              <a:gd name="adj" fmla="val 11538"/>
            </a:avLst>
          </a:prstGeom>
          <a:solidFill>
            <a:srgbClr val="FF5D5D"/>
          </a:solidFill>
          <a:ln/>
        </p:spPr>
      </p:sp>
      <p:sp>
        <p:nvSpPr>
          <p:cNvPr id="16" name="Text 14"/>
          <p:cNvSpPr/>
          <p:nvPr/>
        </p:nvSpPr>
        <p:spPr>
          <a:xfrm>
            <a:off x="4892040" y="1828800"/>
            <a:ext cx="19202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🍳 pan</a:t>
            </a:r>
            <a:endParaRPr lang="en-US" sz="2600" dirty="0"/>
          </a:p>
        </p:txBody>
      </p:sp>
      <p:sp>
        <p:nvSpPr>
          <p:cNvPr id="17" name="Shape 15"/>
          <p:cNvSpPr/>
          <p:nvPr/>
        </p:nvSpPr>
        <p:spPr>
          <a:xfrm>
            <a:off x="4892040" y="3246120"/>
            <a:ext cx="1920240" cy="1188720"/>
          </a:xfrm>
          <a:prstGeom prst="roundRect">
            <a:avLst>
              <a:gd name="adj" fmla="val 11538"/>
            </a:avLst>
          </a:prstGeom>
          <a:solidFill>
            <a:srgbClr val="3EE0CF"/>
          </a:solidFill>
          <a:ln/>
        </p:spPr>
      </p:sp>
      <p:sp>
        <p:nvSpPr>
          <p:cNvPr id="18" name="Text 16"/>
          <p:cNvSpPr/>
          <p:nvPr/>
        </p:nvSpPr>
        <p:spPr>
          <a:xfrm>
            <a:off x="4892040" y="3246120"/>
            <a:ext cx="19202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🪟 pane</a:t>
            </a:r>
            <a:endParaRPr lang="en-US" sz="2600" dirty="0"/>
          </a:p>
        </p:txBody>
      </p:sp>
      <p:sp>
        <p:nvSpPr>
          <p:cNvPr id="19" name="Shape 17"/>
          <p:cNvSpPr/>
          <p:nvPr/>
        </p:nvSpPr>
        <p:spPr>
          <a:xfrm>
            <a:off x="7086600" y="1828800"/>
            <a:ext cx="1920240" cy="1188720"/>
          </a:xfrm>
          <a:prstGeom prst="roundRect">
            <a:avLst>
              <a:gd name="adj" fmla="val 11538"/>
            </a:avLst>
          </a:prstGeom>
          <a:solidFill>
            <a:srgbClr val="FF5D5D"/>
          </a:solidFill>
          <a:ln/>
        </p:spPr>
      </p:sp>
      <p:sp>
        <p:nvSpPr>
          <p:cNvPr id="20" name="Text 18"/>
          <p:cNvSpPr/>
          <p:nvPr/>
        </p:nvSpPr>
        <p:spPr>
          <a:xfrm>
            <a:off x="7086600" y="1828800"/>
            <a:ext cx="19202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🚰 tap</a:t>
            </a:r>
            <a:endParaRPr lang="en-US" sz="2600" dirty="0"/>
          </a:p>
        </p:txBody>
      </p:sp>
      <p:sp>
        <p:nvSpPr>
          <p:cNvPr id="21" name="Shape 19"/>
          <p:cNvSpPr/>
          <p:nvPr/>
        </p:nvSpPr>
        <p:spPr>
          <a:xfrm>
            <a:off x="7086600" y="3246120"/>
            <a:ext cx="1920240" cy="1188720"/>
          </a:xfrm>
          <a:prstGeom prst="roundRect">
            <a:avLst>
              <a:gd name="adj" fmla="val 11538"/>
            </a:avLst>
          </a:prstGeom>
          <a:solidFill>
            <a:srgbClr val="3EE0CF"/>
          </a:solidFill>
          <a:ln/>
        </p:spPr>
      </p:sp>
      <p:sp>
        <p:nvSpPr>
          <p:cNvPr id="22" name="Text 20"/>
          <p:cNvSpPr/>
          <p:nvPr/>
        </p:nvSpPr>
        <p:spPr>
          <a:xfrm>
            <a:off x="7086600" y="3246120"/>
            <a:ext cx="19202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6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📼 tape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0040" y="274320"/>
            <a:ext cx="1234440" cy="457200"/>
          </a:xfrm>
          <a:prstGeom prst="roundRect">
            <a:avLst>
              <a:gd name="adj" fmla="val 50000"/>
            </a:avLst>
          </a:prstGeom>
          <a:solidFill>
            <a:srgbClr val="FF5D5D"/>
          </a:solidFill>
          <a:ln/>
        </p:spPr>
      </p:sp>
      <p:sp>
        <p:nvSpPr>
          <p:cNvPr id="3" name="Text 1"/>
          <p:cNvSpPr/>
          <p:nvPr/>
        </p:nvSpPr>
        <p:spPr>
          <a:xfrm>
            <a:off x="320040" y="274320"/>
            <a:ext cx="1234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DAY 3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7452360" y="274320"/>
            <a:ext cx="1371600" cy="457200"/>
          </a:xfrm>
          <a:prstGeom prst="roundRect">
            <a:avLst>
              <a:gd name="adj" fmla="val 50000"/>
            </a:avLst>
          </a:prstGeom>
          <a:solidFill>
            <a:srgbClr val="241F4E"/>
          </a:solidFill>
          <a:ln/>
        </p:spPr>
      </p:sp>
      <p:sp>
        <p:nvSpPr>
          <p:cNvPr id="5" name="Text 3"/>
          <p:cNvSpPr/>
          <p:nvPr/>
        </p:nvSpPr>
        <p:spPr>
          <a:xfrm>
            <a:off x="7452360" y="27432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TEACH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0" y="86868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Every vowel has TWO sounds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640080" y="1783080"/>
            <a:ext cx="3749040" cy="2468880"/>
          </a:xfrm>
          <a:prstGeom prst="roundRect">
            <a:avLst>
              <a:gd name="adj" fmla="val 6667"/>
            </a:avLst>
          </a:prstGeom>
          <a:solidFill>
            <a:srgbClr val="FF5D5D"/>
          </a:solidFill>
          <a:ln/>
        </p:spPr>
      </p:sp>
      <p:sp>
        <p:nvSpPr>
          <p:cNvPr id="8" name="Text 6"/>
          <p:cNvSpPr/>
          <p:nvPr/>
        </p:nvSpPr>
        <p:spPr>
          <a:xfrm>
            <a:off x="640080" y="1965960"/>
            <a:ext cx="3749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SHORT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640080" y="2468880"/>
            <a:ext cx="37490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2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a</a:t>
            </a:r>
            <a:endParaRPr lang="en-US" sz="7200" dirty="0"/>
          </a:p>
        </p:txBody>
      </p:sp>
      <p:sp>
        <p:nvSpPr>
          <p:cNvPr id="10" name="Text 8"/>
          <p:cNvSpPr/>
          <p:nvPr/>
        </p:nvSpPr>
        <p:spPr>
          <a:xfrm>
            <a:off x="640080" y="3611880"/>
            <a:ext cx="3749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quick!  /æ/  🍎</a:t>
            </a:r>
            <a:endParaRPr lang="en-US" sz="1800" dirty="0"/>
          </a:p>
        </p:txBody>
      </p:sp>
      <p:sp>
        <p:nvSpPr>
          <p:cNvPr id="11" name="Shape 9"/>
          <p:cNvSpPr/>
          <p:nvPr/>
        </p:nvSpPr>
        <p:spPr>
          <a:xfrm>
            <a:off x="4754880" y="1783080"/>
            <a:ext cx="3749040" cy="2468880"/>
          </a:xfrm>
          <a:prstGeom prst="roundRect">
            <a:avLst>
              <a:gd name="adj" fmla="val 6667"/>
            </a:avLst>
          </a:prstGeom>
          <a:solidFill>
            <a:srgbClr val="3EE0CF"/>
          </a:solidFill>
          <a:ln/>
        </p:spPr>
      </p:sp>
      <p:sp>
        <p:nvSpPr>
          <p:cNvPr id="12" name="Text 10"/>
          <p:cNvSpPr/>
          <p:nvPr/>
        </p:nvSpPr>
        <p:spPr>
          <a:xfrm>
            <a:off x="4754880" y="1965960"/>
            <a:ext cx="3749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LONG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4754880" y="2468880"/>
            <a:ext cx="374904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2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A</a:t>
            </a:r>
            <a:endParaRPr lang="en-US" sz="7200" dirty="0"/>
          </a:p>
        </p:txBody>
      </p:sp>
      <p:sp>
        <p:nvSpPr>
          <p:cNvPr id="14" name="Text 12"/>
          <p:cNvSpPr/>
          <p:nvPr/>
        </p:nvSpPr>
        <p:spPr>
          <a:xfrm>
            <a:off x="4754880" y="3611880"/>
            <a:ext cx="3749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241F4E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says its NAME!  /eɪ/  🍰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0040" y="274320"/>
            <a:ext cx="1234440" cy="457200"/>
          </a:xfrm>
          <a:prstGeom prst="roundRect">
            <a:avLst>
              <a:gd name="adj" fmla="val 50000"/>
            </a:avLst>
          </a:prstGeom>
          <a:solidFill>
            <a:srgbClr val="FF5D5D"/>
          </a:solidFill>
          <a:ln/>
        </p:spPr>
      </p:sp>
      <p:sp>
        <p:nvSpPr>
          <p:cNvPr id="3" name="Text 1"/>
          <p:cNvSpPr/>
          <p:nvPr/>
        </p:nvSpPr>
        <p:spPr>
          <a:xfrm>
            <a:off x="320040" y="274320"/>
            <a:ext cx="1234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DAY 3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7452360" y="274320"/>
            <a:ext cx="1371600" cy="457200"/>
          </a:xfrm>
          <a:prstGeom prst="roundRect">
            <a:avLst>
              <a:gd name="adj" fmla="val 50000"/>
            </a:avLst>
          </a:prstGeom>
          <a:solidFill>
            <a:srgbClr val="241F4E"/>
          </a:solidFill>
          <a:ln/>
        </p:spPr>
      </p:sp>
      <p:sp>
        <p:nvSpPr>
          <p:cNvPr id="5" name="Text 3"/>
          <p:cNvSpPr/>
          <p:nvPr/>
        </p:nvSpPr>
        <p:spPr>
          <a:xfrm>
            <a:off x="7452360" y="27432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TEACH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0" y="86868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Short a  or  Long a?</a:t>
            </a:r>
            <a:endParaRPr lang="en-US" sz="3400" dirty="0"/>
          </a:p>
        </p:txBody>
      </p:sp>
      <p:sp>
        <p:nvSpPr>
          <p:cNvPr id="7" name="Shape 5"/>
          <p:cNvSpPr/>
          <p:nvPr/>
        </p:nvSpPr>
        <p:spPr>
          <a:xfrm>
            <a:off x="640080" y="1965960"/>
            <a:ext cx="3749040" cy="2395728"/>
          </a:xfrm>
          <a:prstGeom prst="roundRect">
            <a:avLst>
              <a:gd name="adj" fmla="val 6870"/>
            </a:avLst>
          </a:prstGeom>
          <a:solidFill>
            <a:srgbClr val="FF5D5D"/>
          </a:solidFill>
          <a:ln/>
          <a:effectLst>
            <a:outerShdw sx="100000" sy="100000" kx="0" ky="0" algn="bl" rotWithShape="0" blurRad="127000" dist="50800" dir="5400000">
              <a:srgbClr val="000000">
                <a:alpha val="2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640080" y="1627632"/>
            <a:ext cx="3749040" cy="1965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🥫</a:t>
            </a:r>
            <a:endParaRPr lang="en-US" sz="15000" dirty="0"/>
          </a:p>
        </p:txBody>
      </p:sp>
      <p:sp>
        <p:nvSpPr>
          <p:cNvPr id="9" name="Text 7"/>
          <p:cNvSpPr/>
          <p:nvPr/>
        </p:nvSpPr>
        <p:spPr>
          <a:xfrm>
            <a:off x="640080" y="3611880"/>
            <a:ext cx="37490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2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can</a:t>
            </a:r>
            <a:endParaRPr lang="en-US" sz="4200" dirty="0"/>
          </a:p>
        </p:txBody>
      </p:sp>
      <p:sp>
        <p:nvSpPr>
          <p:cNvPr id="10" name="Text 8"/>
          <p:cNvSpPr/>
          <p:nvPr/>
        </p:nvSpPr>
        <p:spPr>
          <a:xfrm>
            <a:off x="640080" y="4114800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SHORT — quick!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4754880" y="1965960"/>
            <a:ext cx="3749040" cy="2395728"/>
          </a:xfrm>
          <a:prstGeom prst="roundRect">
            <a:avLst>
              <a:gd name="adj" fmla="val 6870"/>
            </a:avLst>
          </a:prstGeom>
          <a:solidFill>
            <a:srgbClr val="3EE0CF"/>
          </a:solidFill>
          <a:ln/>
          <a:effectLst>
            <a:outerShdw sx="100000" sy="100000" kx="0" ky="0" algn="bl" rotWithShape="0" blurRad="127000" dist="50800" dir="5400000">
              <a:srgbClr val="000000">
                <a:alpha val="20000"/>
              </a:srgbClr>
            </a:outerShdw>
          </a:effectLst>
        </p:spPr>
      </p:sp>
      <p:pic>
        <p:nvPicPr>
          <p:cNvPr id="12" name="Image 0" descr="/sessions/tender-peaceful-tesla/mnt/SUMMER PRONUNCIATION/2026 READY FOR CLASS — 11 DAY SEQUENCE/art/cane_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8709" y="1664208"/>
            <a:ext cx="1961381" cy="1874520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4754880" y="3611880"/>
            <a:ext cx="37490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2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cane</a:t>
            </a:r>
            <a:endParaRPr lang="en-US" sz="4200" dirty="0"/>
          </a:p>
        </p:txBody>
      </p:sp>
      <p:sp>
        <p:nvSpPr>
          <p:cNvPr id="14" name="Text 11"/>
          <p:cNvSpPr/>
          <p:nvPr/>
        </p:nvSpPr>
        <p:spPr>
          <a:xfrm>
            <a:off x="4754880" y="4114800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241F4E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LONG — says its name!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0" y="4526280"/>
            <a:ext cx="9144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5A548A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🔴 Red = SHORT vowel       🔵 Blue = LONG vowel       (same colors all 11 days!)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0040" y="274320"/>
            <a:ext cx="1234440" cy="457200"/>
          </a:xfrm>
          <a:prstGeom prst="roundRect">
            <a:avLst>
              <a:gd name="adj" fmla="val 50000"/>
            </a:avLst>
          </a:prstGeom>
          <a:solidFill>
            <a:srgbClr val="FF5D5D"/>
          </a:solidFill>
          <a:ln/>
        </p:spPr>
      </p:sp>
      <p:sp>
        <p:nvSpPr>
          <p:cNvPr id="3" name="Text 1"/>
          <p:cNvSpPr/>
          <p:nvPr/>
        </p:nvSpPr>
        <p:spPr>
          <a:xfrm>
            <a:off x="320040" y="274320"/>
            <a:ext cx="1234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DAY 3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7452360" y="274320"/>
            <a:ext cx="1371600" cy="457200"/>
          </a:xfrm>
          <a:prstGeom prst="roundRect">
            <a:avLst>
              <a:gd name="adj" fmla="val 50000"/>
            </a:avLst>
          </a:prstGeom>
          <a:solidFill>
            <a:srgbClr val="241F4E"/>
          </a:solidFill>
          <a:ln/>
        </p:spPr>
      </p:sp>
      <p:sp>
        <p:nvSpPr>
          <p:cNvPr id="5" name="Text 3"/>
          <p:cNvSpPr/>
          <p:nvPr/>
        </p:nvSpPr>
        <p:spPr>
          <a:xfrm>
            <a:off x="7452360" y="27432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GAME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0" y="86868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👂  Which word do you hear?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1463040" y="1572768"/>
            <a:ext cx="6217920" cy="566928"/>
          </a:xfrm>
          <a:prstGeom prst="roundRect">
            <a:avLst>
              <a:gd name="adj" fmla="val 50000"/>
            </a:avLst>
          </a:prstGeom>
          <a:solidFill>
            <a:srgbClr val="241F4E"/>
          </a:solidFill>
          <a:ln/>
          <a:effectLst>
            <a:outerShdw sx="100000" sy="100000" kx="0" ky="0" algn="bl" rotWithShape="0" blurRad="101600" dist="38100" dir="5400000">
              <a:srgbClr val="000000">
                <a:alpha val="25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1463040" y="1572768"/>
            <a:ext cx="6217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FFD23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💬  TYPE  1  or  2  IN THE CHAT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914400" y="2468880"/>
            <a:ext cx="3383280" cy="2148840"/>
          </a:xfrm>
          <a:prstGeom prst="roundRect">
            <a:avLst>
              <a:gd name="adj" fmla="val 7660"/>
            </a:avLst>
          </a:prstGeom>
          <a:solidFill>
            <a:srgbClr val="FFFFFF"/>
          </a:solidFill>
          <a:ln w="50800">
            <a:solidFill>
              <a:srgbClr val="FF5D5D"/>
            </a:solidFill>
            <a:prstDash val="solid"/>
          </a:ln>
          <a:effectLst>
            <a:outerShdw sx="100000" sy="100000" kx="0" ky="0" algn="bl" rotWithShape="0" blurRad="101600" dist="38100" dir="5400000">
              <a:srgbClr val="000000">
                <a:alpha val="15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1051560" y="2560320"/>
            <a:ext cx="731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FF5D5D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1</a:t>
            </a:r>
            <a:endParaRPr lang="en-US" sz="3000" dirty="0"/>
          </a:p>
        </p:txBody>
      </p:sp>
      <p:sp>
        <p:nvSpPr>
          <p:cNvPr id="11" name="Text 9"/>
          <p:cNvSpPr/>
          <p:nvPr/>
        </p:nvSpPr>
        <p:spPr>
          <a:xfrm>
            <a:off x="914400" y="2267712"/>
            <a:ext cx="338328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300" dirty="0">
                <a:solidFill>
                  <a:srgbClr val="000000"/>
                </a:solidFill>
              </a:rPr>
              <a:t>🥫</a:t>
            </a:r>
            <a:endParaRPr lang="en-US" sz="10300" dirty="0"/>
          </a:p>
        </p:txBody>
      </p:sp>
      <p:sp>
        <p:nvSpPr>
          <p:cNvPr id="12" name="Text 10"/>
          <p:cNvSpPr/>
          <p:nvPr/>
        </p:nvSpPr>
        <p:spPr>
          <a:xfrm>
            <a:off x="914400" y="3703320"/>
            <a:ext cx="33832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can</a:t>
            </a:r>
            <a:endParaRPr lang="en-US" sz="3600" dirty="0"/>
          </a:p>
        </p:txBody>
      </p:sp>
      <p:sp>
        <p:nvSpPr>
          <p:cNvPr id="13" name="Shape 11"/>
          <p:cNvSpPr/>
          <p:nvPr/>
        </p:nvSpPr>
        <p:spPr>
          <a:xfrm>
            <a:off x="4846320" y="2468880"/>
            <a:ext cx="3383280" cy="2148840"/>
          </a:xfrm>
          <a:prstGeom prst="roundRect">
            <a:avLst>
              <a:gd name="adj" fmla="val 7660"/>
            </a:avLst>
          </a:prstGeom>
          <a:solidFill>
            <a:srgbClr val="FFFFFF"/>
          </a:solidFill>
          <a:ln w="50800">
            <a:solidFill>
              <a:srgbClr val="3EE0CF"/>
            </a:solidFill>
            <a:prstDash val="solid"/>
          </a:ln>
          <a:effectLst>
            <a:outerShdw sx="100000" sy="100000" kx="0" ky="0" algn="bl" rotWithShape="0" blurRad="101600" dist="38100" dir="5400000">
              <a:srgbClr val="000000">
                <a:alpha val="15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4983480" y="2560320"/>
            <a:ext cx="731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0E9488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2</a:t>
            </a:r>
            <a:endParaRPr lang="en-US" sz="3000" dirty="0"/>
          </a:p>
        </p:txBody>
      </p:sp>
      <p:pic>
        <p:nvPicPr>
          <p:cNvPr id="15" name="Image 0" descr="/sessions/tender-peaceful-tesla/mnt/SUMMER PRONUNCIATION/2026 READY FOR CLASS — 11 DAY SEQUENCE/art/cane_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8220" y="2304288"/>
            <a:ext cx="1339480" cy="1280160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4846320" y="3703320"/>
            <a:ext cx="33832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cane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0040" y="274320"/>
            <a:ext cx="1234440" cy="457200"/>
          </a:xfrm>
          <a:prstGeom prst="roundRect">
            <a:avLst>
              <a:gd name="adj" fmla="val 50000"/>
            </a:avLst>
          </a:prstGeom>
          <a:solidFill>
            <a:srgbClr val="FF5D5D"/>
          </a:solidFill>
          <a:ln/>
        </p:spPr>
      </p:sp>
      <p:sp>
        <p:nvSpPr>
          <p:cNvPr id="3" name="Text 1"/>
          <p:cNvSpPr/>
          <p:nvPr/>
        </p:nvSpPr>
        <p:spPr>
          <a:xfrm>
            <a:off x="320040" y="274320"/>
            <a:ext cx="1234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DAY 3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7452360" y="274320"/>
            <a:ext cx="1371600" cy="457200"/>
          </a:xfrm>
          <a:prstGeom prst="roundRect">
            <a:avLst>
              <a:gd name="adj" fmla="val 50000"/>
            </a:avLst>
          </a:prstGeom>
          <a:solidFill>
            <a:srgbClr val="241F4E"/>
          </a:solidFill>
          <a:ln/>
        </p:spPr>
      </p:sp>
      <p:sp>
        <p:nvSpPr>
          <p:cNvPr id="5" name="Text 3"/>
          <p:cNvSpPr/>
          <p:nvPr/>
        </p:nvSpPr>
        <p:spPr>
          <a:xfrm>
            <a:off x="7452360" y="27432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GAME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0" y="86868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dirty="0">
                <a:solidFill>
                  <a:srgbClr val="0E9488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✅  Great ears!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2377440" y="1965960"/>
            <a:ext cx="4389120" cy="2395728"/>
          </a:xfrm>
          <a:prstGeom prst="roundRect">
            <a:avLst>
              <a:gd name="adj" fmla="val 7634"/>
            </a:avLst>
          </a:prstGeom>
          <a:solidFill>
            <a:srgbClr val="3EE0CF"/>
          </a:solidFill>
          <a:ln/>
          <a:effectLst>
            <a:outerShdw sx="100000" sy="100000" kx="0" ky="0" algn="bl" rotWithShape="0" blurRad="127000" dist="50800" dir="5400000">
              <a:srgbClr val="000000">
                <a:alpha val="20000"/>
              </a:srgbClr>
            </a:outerShdw>
          </a:effectLst>
        </p:spPr>
      </p:sp>
      <p:pic>
        <p:nvPicPr>
          <p:cNvPr id="8" name="Image 0" descr="/sessions/tender-peaceful-tesla/mnt/SUMMER PRONUNCIATION/2026 READY FOR CLASS — 11 DAY SEQUENCE/art/cane_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1309" y="1664208"/>
            <a:ext cx="1961381" cy="187452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2377440" y="3611880"/>
            <a:ext cx="43891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4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cane</a:t>
            </a:r>
            <a:endParaRPr lang="en-US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0040" y="274320"/>
            <a:ext cx="1234440" cy="457200"/>
          </a:xfrm>
          <a:prstGeom prst="roundRect">
            <a:avLst>
              <a:gd name="adj" fmla="val 50000"/>
            </a:avLst>
          </a:prstGeom>
          <a:solidFill>
            <a:srgbClr val="FF5D5D"/>
          </a:solidFill>
          <a:ln/>
        </p:spPr>
      </p:sp>
      <p:sp>
        <p:nvSpPr>
          <p:cNvPr id="3" name="Text 1"/>
          <p:cNvSpPr/>
          <p:nvPr/>
        </p:nvSpPr>
        <p:spPr>
          <a:xfrm>
            <a:off x="320040" y="274320"/>
            <a:ext cx="1234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DAY 3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7452360" y="274320"/>
            <a:ext cx="1371600" cy="457200"/>
          </a:xfrm>
          <a:prstGeom prst="roundRect">
            <a:avLst>
              <a:gd name="adj" fmla="val 50000"/>
            </a:avLst>
          </a:prstGeom>
          <a:solidFill>
            <a:srgbClr val="241F4E"/>
          </a:solidFill>
          <a:ln/>
        </p:spPr>
      </p:sp>
      <p:sp>
        <p:nvSpPr>
          <p:cNvPr id="5" name="Text 3"/>
          <p:cNvSpPr/>
          <p:nvPr/>
        </p:nvSpPr>
        <p:spPr>
          <a:xfrm>
            <a:off x="7452360" y="27432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TEACH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0" y="86868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Short a  or  Long a?</a:t>
            </a:r>
            <a:endParaRPr lang="en-US" sz="3400" dirty="0"/>
          </a:p>
        </p:txBody>
      </p:sp>
      <p:sp>
        <p:nvSpPr>
          <p:cNvPr id="7" name="Shape 5"/>
          <p:cNvSpPr/>
          <p:nvPr/>
        </p:nvSpPr>
        <p:spPr>
          <a:xfrm>
            <a:off x="640080" y="1965960"/>
            <a:ext cx="3749040" cy="2395728"/>
          </a:xfrm>
          <a:prstGeom prst="roundRect">
            <a:avLst>
              <a:gd name="adj" fmla="val 6870"/>
            </a:avLst>
          </a:prstGeom>
          <a:solidFill>
            <a:srgbClr val="FF5D5D"/>
          </a:solidFill>
          <a:ln/>
          <a:effectLst>
            <a:outerShdw sx="100000" sy="100000" kx="0" ky="0" algn="bl" rotWithShape="0" blurRad="127000" dist="50800" dir="5400000">
              <a:srgbClr val="000000">
                <a:alpha val="2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640080" y="1627632"/>
            <a:ext cx="3749040" cy="1965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👨</a:t>
            </a:r>
            <a:endParaRPr lang="en-US" sz="15000" dirty="0"/>
          </a:p>
        </p:txBody>
      </p:sp>
      <p:sp>
        <p:nvSpPr>
          <p:cNvPr id="9" name="Text 7"/>
          <p:cNvSpPr/>
          <p:nvPr/>
        </p:nvSpPr>
        <p:spPr>
          <a:xfrm>
            <a:off x="640080" y="3611880"/>
            <a:ext cx="37490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2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man</a:t>
            </a:r>
            <a:endParaRPr lang="en-US" sz="4200" dirty="0"/>
          </a:p>
        </p:txBody>
      </p:sp>
      <p:sp>
        <p:nvSpPr>
          <p:cNvPr id="10" name="Text 8"/>
          <p:cNvSpPr/>
          <p:nvPr/>
        </p:nvSpPr>
        <p:spPr>
          <a:xfrm>
            <a:off x="640080" y="4114800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SHORT — quick!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4754880" y="1965960"/>
            <a:ext cx="3749040" cy="2395728"/>
          </a:xfrm>
          <a:prstGeom prst="roundRect">
            <a:avLst>
              <a:gd name="adj" fmla="val 6870"/>
            </a:avLst>
          </a:prstGeom>
          <a:solidFill>
            <a:srgbClr val="3EE0CF"/>
          </a:solidFill>
          <a:ln/>
          <a:effectLst>
            <a:outerShdw sx="100000" sy="100000" kx="0" ky="0" algn="bl" rotWithShape="0" blurRad="127000" dist="50800" dir="5400000">
              <a:srgbClr val="000000">
                <a:alpha val="2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4754880" y="1627632"/>
            <a:ext cx="3749040" cy="1965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🦁</a:t>
            </a:r>
            <a:endParaRPr lang="en-US" sz="15000" dirty="0"/>
          </a:p>
        </p:txBody>
      </p:sp>
      <p:sp>
        <p:nvSpPr>
          <p:cNvPr id="13" name="Text 11"/>
          <p:cNvSpPr/>
          <p:nvPr/>
        </p:nvSpPr>
        <p:spPr>
          <a:xfrm>
            <a:off x="4754880" y="3611880"/>
            <a:ext cx="37490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2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mane</a:t>
            </a:r>
            <a:endParaRPr lang="en-US" sz="4200" dirty="0"/>
          </a:p>
        </p:txBody>
      </p:sp>
      <p:sp>
        <p:nvSpPr>
          <p:cNvPr id="14" name="Text 12"/>
          <p:cNvSpPr/>
          <p:nvPr/>
        </p:nvSpPr>
        <p:spPr>
          <a:xfrm>
            <a:off x="4754880" y="4114800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241F4E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LONG — says its name!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0040" y="274320"/>
            <a:ext cx="1234440" cy="457200"/>
          </a:xfrm>
          <a:prstGeom prst="roundRect">
            <a:avLst>
              <a:gd name="adj" fmla="val 50000"/>
            </a:avLst>
          </a:prstGeom>
          <a:solidFill>
            <a:srgbClr val="FF5D5D"/>
          </a:solidFill>
          <a:ln/>
        </p:spPr>
      </p:sp>
      <p:sp>
        <p:nvSpPr>
          <p:cNvPr id="3" name="Text 1"/>
          <p:cNvSpPr/>
          <p:nvPr/>
        </p:nvSpPr>
        <p:spPr>
          <a:xfrm>
            <a:off x="320040" y="274320"/>
            <a:ext cx="1234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DAY 3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7452360" y="274320"/>
            <a:ext cx="1371600" cy="457200"/>
          </a:xfrm>
          <a:prstGeom prst="roundRect">
            <a:avLst>
              <a:gd name="adj" fmla="val 50000"/>
            </a:avLst>
          </a:prstGeom>
          <a:solidFill>
            <a:srgbClr val="241F4E"/>
          </a:solidFill>
          <a:ln/>
        </p:spPr>
      </p:sp>
      <p:sp>
        <p:nvSpPr>
          <p:cNvPr id="5" name="Text 3"/>
          <p:cNvSpPr/>
          <p:nvPr/>
        </p:nvSpPr>
        <p:spPr>
          <a:xfrm>
            <a:off x="7452360" y="27432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GAME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0" y="86868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👂  Which word do you hear?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1463040" y="1572768"/>
            <a:ext cx="6217920" cy="566928"/>
          </a:xfrm>
          <a:prstGeom prst="roundRect">
            <a:avLst>
              <a:gd name="adj" fmla="val 50000"/>
            </a:avLst>
          </a:prstGeom>
          <a:solidFill>
            <a:srgbClr val="241F4E"/>
          </a:solidFill>
          <a:ln/>
          <a:effectLst>
            <a:outerShdw sx="100000" sy="100000" kx="0" ky="0" algn="bl" rotWithShape="0" blurRad="101600" dist="38100" dir="5400000">
              <a:srgbClr val="000000">
                <a:alpha val="25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1463040" y="1572768"/>
            <a:ext cx="6217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" dirty="0">
                <a:solidFill>
                  <a:srgbClr val="FFD23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💬  TYPE  1  or  2  IN THE CHAT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914400" y="2468880"/>
            <a:ext cx="3383280" cy="2148840"/>
          </a:xfrm>
          <a:prstGeom prst="roundRect">
            <a:avLst>
              <a:gd name="adj" fmla="val 7660"/>
            </a:avLst>
          </a:prstGeom>
          <a:solidFill>
            <a:srgbClr val="FFFFFF"/>
          </a:solidFill>
          <a:ln w="50800">
            <a:solidFill>
              <a:srgbClr val="FF5D5D"/>
            </a:solidFill>
            <a:prstDash val="solid"/>
          </a:ln>
          <a:effectLst>
            <a:outerShdw sx="100000" sy="100000" kx="0" ky="0" algn="bl" rotWithShape="0" blurRad="101600" dist="38100" dir="5400000">
              <a:srgbClr val="000000">
                <a:alpha val="15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1051560" y="2560320"/>
            <a:ext cx="731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FF5D5D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1</a:t>
            </a:r>
            <a:endParaRPr lang="en-US" sz="3000" dirty="0"/>
          </a:p>
        </p:txBody>
      </p:sp>
      <p:sp>
        <p:nvSpPr>
          <p:cNvPr id="11" name="Text 9"/>
          <p:cNvSpPr/>
          <p:nvPr/>
        </p:nvSpPr>
        <p:spPr>
          <a:xfrm>
            <a:off x="914400" y="2267712"/>
            <a:ext cx="338328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300" dirty="0">
                <a:solidFill>
                  <a:srgbClr val="000000"/>
                </a:solidFill>
              </a:rPr>
              <a:t>👨</a:t>
            </a:r>
            <a:endParaRPr lang="en-US" sz="10300" dirty="0"/>
          </a:p>
        </p:txBody>
      </p:sp>
      <p:sp>
        <p:nvSpPr>
          <p:cNvPr id="12" name="Text 10"/>
          <p:cNvSpPr/>
          <p:nvPr/>
        </p:nvSpPr>
        <p:spPr>
          <a:xfrm>
            <a:off x="914400" y="3703320"/>
            <a:ext cx="33832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man</a:t>
            </a:r>
            <a:endParaRPr lang="en-US" sz="3600" dirty="0"/>
          </a:p>
        </p:txBody>
      </p:sp>
      <p:sp>
        <p:nvSpPr>
          <p:cNvPr id="13" name="Shape 11"/>
          <p:cNvSpPr/>
          <p:nvPr/>
        </p:nvSpPr>
        <p:spPr>
          <a:xfrm>
            <a:off x="4846320" y="2468880"/>
            <a:ext cx="3383280" cy="2148840"/>
          </a:xfrm>
          <a:prstGeom prst="roundRect">
            <a:avLst>
              <a:gd name="adj" fmla="val 7660"/>
            </a:avLst>
          </a:prstGeom>
          <a:solidFill>
            <a:srgbClr val="FFFFFF"/>
          </a:solidFill>
          <a:ln w="50800">
            <a:solidFill>
              <a:srgbClr val="3EE0CF"/>
            </a:solidFill>
            <a:prstDash val="solid"/>
          </a:ln>
          <a:effectLst>
            <a:outerShdw sx="100000" sy="100000" kx="0" ky="0" algn="bl" rotWithShape="0" blurRad="101600" dist="38100" dir="5400000">
              <a:srgbClr val="000000">
                <a:alpha val="15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4983480" y="2560320"/>
            <a:ext cx="731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0E9488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2</a:t>
            </a:r>
            <a:endParaRPr lang="en-US" sz="3000" dirty="0"/>
          </a:p>
        </p:txBody>
      </p:sp>
      <p:sp>
        <p:nvSpPr>
          <p:cNvPr id="15" name="Text 13"/>
          <p:cNvSpPr/>
          <p:nvPr/>
        </p:nvSpPr>
        <p:spPr>
          <a:xfrm>
            <a:off x="4846320" y="2267712"/>
            <a:ext cx="3383280" cy="1371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0300" dirty="0">
                <a:solidFill>
                  <a:srgbClr val="000000"/>
                </a:solidFill>
              </a:rPr>
              <a:t>🦁</a:t>
            </a:r>
            <a:endParaRPr lang="en-US" sz="10300" dirty="0"/>
          </a:p>
        </p:txBody>
      </p:sp>
      <p:sp>
        <p:nvSpPr>
          <p:cNvPr id="16" name="Text 14"/>
          <p:cNvSpPr/>
          <p:nvPr/>
        </p:nvSpPr>
        <p:spPr>
          <a:xfrm>
            <a:off x="4846320" y="3703320"/>
            <a:ext cx="33832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mane</a:t>
            </a: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0040" y="274320"/>
            <a:ext cx="1234440" cy="457200"/>
          </a:xfrm>
          <a:prstGeom prst="roundRect">
            <a:avLst>
              <a:gd name="adj" fmla="val 50000"/>
            </a:avLst>
          </a:prstGeom>
          <a:solidFill>
            <a:srgbClr val="FF5D5D"/>
          </a:solidFill>
          <a:ln/>
        </p:spPr>
      </p:sp>
      <p:sp>
        <p:nvSpPr>
          <p:cNvPr id="3" name="Text 1"/>
          <p:cNvSpPr/>
          <p:nvPr/>
        </p:nvSpPr>
        <p:spPr>
          <a:xfrm>
            <a:off x="320040" y="274320"/>
            <a:ext cx="1234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DAY 3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7452360" y="274320"/>
            <a:ext cx="1371600" cy="457200"/>
          </a:xfrm>
          <a:prstGeom prst="roundRect">
            <a:avLst>
              <a:gd name="adj" fmla="val 50000"/>
            </a:avLst>
          </a:prstGeom>
          <a:solidFill>
            <a:srgbClr val="241F4E"/>
          </a:solidFill>
          <a:ln/>
        </p:spPr>
      </p:sp>
      <p:sp>
        <p:nvSpPr>
          <p:cNvPr id="5" name="Text 3"/>
          <p:cNvSpPr/>
          <p:nvPr/>
        </p:nvSpPr>
        <p:spPr>
          <a:xfrm>
            <a:off x="7452360" y="27432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GAME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0" y="86868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dirty="0">
                <a:solidFill>
                  <a:srgbClr val="0E9488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✅  Great ears!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2377440" y="1965960"/>
            <a:ext cx="4389120" cy="2395728"/>
          </a:xfrm>
          <a:prstGeom prst="roundRect">
            <a:avLst>
              <a:gd name="adj" fmla="val 7634"/>
            </a:avLst>
          </a:prstGeom>
          <a:solidFill>
            <a:srgbClr val="3EE0CF"/>
          </a:solidFill>
          <a:ln/>
          <a:effectLst>
            <a:outerShdw sx="100000" sy="100000" kx="0" ky="0" algn="bl" rotWithShape="0" blurRad="127000" dist="50800" dir="5400000">
              <a:srgbClr val="000000">
                <a:alpha val="2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2377440" y="1627632"/>
            <a:ext cx="4389120" cy="1965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👨</a:t>
            </a:r>
            <a:endParaRPr lang="en-US" sz="15000" dirty="0"/>
          </a:p>
        </p:txBody>
      </p:sp>
      <p:sp>
        <p:nvSpPr>
          <p:cNvPr id="9" name="Text 7"/>
          <p:cNvSpPr/>
          <p:nvPr/>
        </p:nvSpPr>
        <p:spPr>
          <a:xfrm>
            <a:off x="2377440" y="3611880"/>
            <a:ext cx="43891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4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man</a:t>
            </a:r>
            <a:endParaRPr lang="en-US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0040" y="274320"/>
            <a:ext cx="1234440" cy="457200"/>
          </a:xfrm>
          <a:prstGeom prst="roundRect">
            <a:avLst>
              <a:gd name="adj" fmla="val 50000"/>
            </a:avLst>
          </a:prstGeom>
          <a:solidFill>
            <a:srgbClr val="FF5D5D"/>
          </a:solidFill>
          <a:ln/>
        </p:spPr>
      </p:sp>
      <p:sp>
        <p:nvSpPr>
          <p:cNvPr id="3" name="Text 1"/>
          <p:cNvSpPr/>
          <p:nvPr/>
        </p:nvSpPr>
        <p:spPr>
          <a:xfrm>
            <a:off x="320040" y="274320"/>
            <a:ext cx="1234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DAY 3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7452360" y="274320"/>
            <a:ext cx="1371600" cy="457200"/>
          </a:xfrm>
          <a:prstGeom prst="roundRect">
            <a:avLst>
              <a:gd name="adj" fmla="val 50000"/>
            </a:avLst>
          </a:prstGeom>
          <a:solidFill>
            <a:srgbClr val="241F4E"/>
          </a:solidFill>
          <a:ln/>
        </p:spPr>
      </p:sp>
      <p:sp>
        <p:nvSpPr>
          <p:cNvPr id="5" name="Text 3"/>
          <p:cNvSpPr/>
          <p:nvPr/>
        </p:nvSpPr>
        <p:spPr>
          <a:xfrm>
            <a:off x="7452360" y="27432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TEACH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0" y="86868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Short a  or  Long a?</a:t>
            </a:r>
            <a:endParaRPr lang="en-US" sz="3400" dirty="0"/>
          </a:p>
        </p:txBody>
      </p:sp>
      <p:sp>
        <p:nvSpPr>
          <p:cNvPr id="7" name="Shape 5"/>
          <p:cNvSpPr/>
          <p:nvPr/>
        </p:nvSpPr>
        <p:spPr>
          <a:xfrm>
            <a:off x="640080" y="1965960"/>
            <a:ext cx="3749040" cy="2395728"/>
          </a:xfrm>
          <a:prstGeom prst="roundRect">
            <a:avLst>
              <a:gd name="adj" fmla="val 6870"/>
            </a:avLst>
          </a:prstGeom>
          <a:solidFill>
            <a:srgbClr val="FF5D5D"/>
          </a:solidFill>
          <a:ln/>
          <a:effectLst>
            <a:outerShdw sx="100000" sy="100000" kx="0" ky="0" algn="bl" rotWithShape="0" blurRad="127000" dist="50800" dir="5400000">
              <a:srgbClr val="000000">
                <a:alpha val="2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640080" y="1627632"/>
            <a:ext cx="3749040" cy="1965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🍳</a:t>
            </a:r>
            <a:endParaRPr lang="en-US" sz="15000" dirty="0"/>
          </a:p>
        </p:txBody>
      </p:sp>
      <p:sp>
        <p:nvSpPr>
          <p:cNvPr id="9" name="Text 7"/>
          <p:cNvSpPr/>
          <p:nvPr/>
        </p:nvSpPr>
        <p:spPr>
          <a:xfrm>
            <a:off x="640080" y="3611880"/>
            <a:ext cx="37490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200" dirty="0">
                <a:solidFill>
                  <a:srgbClr val="FFFFFF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pan</a:t>
            </a:r>
            <a:endParaRPr lang="en-US" sz="4200" dirty="0"/>
          </a:p>
        </p:txBody>
      </p:sp>
      <p:sp>
        <p:nvSpPr>
          <p:cNvPr id="10" name="Text 8"/>
          <p:cNvSpPr/>
          <p:nvPr/>
        </p:nvSpPr>
        <p:spPr>
          <a:xfrm>
            <a:off x="640080" y="4114800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SHORT — quick!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4754880" y="1965960"/>
            <a:ext cx="3749040" cy="2395728"/>
          </a:xfrm>
          <a:prstGeom prst="roundRect">
            <a:avLst>
              <a:gd name="adj" fmla="val 6870"/>
            </a:avLst>
          </a:prstGeom>
          <a:solidFill>
            <a:srgbClr val="3EE0CF"/>
          </a:solidFill>
          <a:ln/>
          <a:effectLst>
            <a:outerShdw sx="100000" sy="100000" kx="0" ky="0" algn="bl" rotWithShape="0" blurRad="127000" dist="50800" dir="5400000">
              <a:srgbClr val="000000">
                <a:alpha val="2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4754880" y="1627632"/>
            <a:ext cx="3749040" cy="1965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5000" dirty="0">
                <a:solidFill>
                  <a:srgbClr val="000000"/>
                </a:solidFill>
              </a:rPr>
              <a:t>🪟</a:t>
            </a:r>
            <a:endParaRPr lang="en-US" sz="15000" dirty="0"/>
          </a:p>
        </p:txBody>
      </p:sp>
      <p:sp>
        <p:nvSpPr>
          <p:cNvPr id="13" name="Text 11"/>
          <p:cNvSpPr/>
          <p:nvPr/>
        </p:nvSpPr>
        <p:spPr>
          <a:xfrm>
            <a:off x="4754880" y="3611880"/>
            <a:ext cx="37490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200" dirty="0">
                <a:solidFill>
                  <a:srgbClr val="241F4E"/>
                </a:solidFill>
                <a:latin typeface="Arial Rounded MT Bold" pitchFamily="34" charset="0"/>
                <a:ea typeface="Arial Rounded MT Bold" pitchFamily="34" charset="-122"/>
                <a:cs typeface="Arial Rounded MT Bold" pitchFamily="34" charset="-120"/>
              </a:rPr>
              <a:t>pane</a:t>
            </a:r>
            <a:endParaRPr lang="en-US" sz="4200" dirty="0"/>
          </a:p>
        </p:txBody>
      </p:sp>
      <p:sp>
        <p:nvSpPr>
          <p:cNvPr id="14" name="Text 12"/>
          <p:cNvSpPr/>
          <p:nvPr/>
        </p:nvSpPr>
        <p:spPr>
          <a:xfrm>
            <a:off x="4754880" y="4114800"/>
            <a:ext cx="37490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241F4E"/>
                </a:solidFill>
                <a:latin typeface="Helvetica Neue" pitchFamily="34" charset="0"/>
                <a:ea typeface="Helvetica Neue" pitchFamily="34" charset="-122"/>
                <a:cs typeface="Helvetica Neue" pitchFamily="34" charset="-120"/>
              </a:rPr>
              <a:t>LONG — says its name!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Murray Cohen</dc:creator>
  <cp:lastModifiedBy>Murray Cohen</cp:lastModifiedBy>
  <cp:revision>1</cp:revision>
  <dcterms:created xsi:type="dcterms:W3CDTF">2026-06-12T19:46:27Z</dcterms:created>
  <dcterms:modified xsi:type="dcterms:W3CDTF">2026-06-12T19:46:27Z</dcterms:modified>
</cp:coreProperties>
</file>