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</p:sldIdLst>
  <p:sldSz cx="9144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j-lt"/>
        <a:ea typeface="+mj-ea"/>
        <a:cs typeface="+mj-cs"/>
        <a:sym typeface="Calibri"/>
      </a:defRPr>
    </a:lvl1pPr>
    <a:lvl2pPr indent="228600" defTabSz="457200" latinLnBrk="0">
      <a:defRPr sz="1200">
        <a:latin typeface="+mj-lt"/>
        <a:ea typeface="+mj-ea"/>
        <a:cs typeface="+mj-cs"/>
        <a:sym typeface="Calibri"/>
      </a:defRPr>
    </a:lvl2pPr>
    <a:lvl3pPr indent="457200" defTabSz="457200" latinLnBrk="0">
      <a:defRPr sz="1200">
        <a:latin typeface="+mj-lt"/>
        <a:ea typeface="+mj-ea"/>
        <a:cs typeface="+mj-cs"/>
        <a:sym typeface="Calibri"/>
      </a:defRPr>
    </a:lvl3pPr>
    <a:lvl4pPr indent="685800" defTabSz="457200" latinLnBrk="0">
      <a:defRPr sz="1200">
        <a:latin typeface="+mj-lt"/>
        <a:ea typeface="+mj-ea"/>
        <a:cs typeface="+mj-cs"/>
        <a:sym typeface="Calibri"/>
      </a:defRPr>
    </a:lvl4pPr>
    <a:lvl5pPr indent="914400" defTabSz="457200" latinLnBrk="0">
      <a:defRPr sz="1200">
        <a:latin typeface="+mj-lt"/>
        <a:ea typeface="+mj-ea"/>
        <a:cs typeface="+mj-cs"/>
        <a:sym typeface="Calibri"/>
      </a:defRPr>
    </a:lvl5pPr>
    <a:lvl6pPr indent="1143000" defTabSz="457200" latinLnBrk="0">
      <a:defRPr sz="1200">
        <a:latin typeface="+mj-lt"/>
        <a:ea typeface="+mj-ea"/>
        <a:cs typeface="+mj-cs"/>
        <a:sym typeface="Calibri"/>
      </a:defRPr>
    </a:lvl6pPr>
    <a:lvl7pPr indent="1371600" defTabSz="457200" latinLnBrk="0">
      <a:defRPr sz="1200">
        <a:latin typeface="+mj-lt"/>
        <a:ea typeface="+mj-ea"/>
        <a:cs typeface="+mj-cs"/>
        <a:sym typeface="Calibri"/>
      </a:defRPr>
    </a:lvl7pPr>
    <a:lvl8pPr indent="1600200" defTabSz="457200" latinLnBrk="0">
      <a:defRPr sz="1200">
        <a:latin typeface="+mj-lt"/>
        <a:ea typeface="+mj-ea"/>
        <a:cs typeface="+mj-cs"/>
        <a:sym typeface="Calibri"/>
      </a:defRPr>
    </a:lvl8pPr>
    <a:lvl9pPr indent="1828800" defTabSz="4572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b="1" cap="all" sz="4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b="1" sz="2400"/>
            </a:lvl1pPr>
            <a:lvl2pPr marL="0" indent="457200">
              <a:spcBef>
                <a:spcPts val="500"/>
              </a:spcBef>
              <a:buSzTx/>
              <a:buFontTx/>
              <a:buNone/>
              <a:defRPr b="1" sz="2400"/>
            </a:lvl2pPr>
            <a:lvl3pPr marL="0" indent="914400">
              <a:spcBef>
                <a:spcPts val="500"/>
              </a:spcBef>
              <a:buSzTx/>
              <a:buFontTx/>
              <a:buNone/>
              <a:defRPr b="1" sz="2400"/>
            </a:lvl3pPr>
            <a:lvl4pPr marL="0" indent="1371600">
              <a:spcBef>
                <a:spcPts val="500"/>
              </a:spcBef>
              <a:buSzTx/>
              <a:buFontTx/>
              <a:buNone/>
              <a:defRPr b="1" sz="2400"/>
            </a:lvl4pPr>
            <a:lvl5pPr marL="0" indent="1828800">
              <a:spcBef>
                <a:spcPts val="500"/>
              </a:spcBef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half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b="1" sz="20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Box 1"/>
          <p:cNvSpPr txBox="1"/>
          <p:nvPr/>
        </p:nvSpPr>
        <p:spPr>
          <a:xfrm>
            <a:off x="960119" y="914400"/>
            <a:ext cx="6847841" cy="2707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👂 Long vs. Short Vowel Match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Which image has the LONG vowel sound?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Listen to the words and you decide which has the: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endParaRPr>
              <a:latin typeface="+mn-lt"/>
              <a:ea typeface="+mn-ea"/>
              <a:cs typeface="+mn-cs"/>
              <a:sym typeface="Helvetica"/>
            </a:endParaRPr>
          </a:p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r>
              <a:rPr>
                <a:latin typeface="+mn-lt"/>
                <a:ea typeface="+mn-ea"/>
                <a:cs typeface="+mn-cs"/>
                <a:sym typeface="Helvetica"/>
              </a:rPr>
              <a:t>Long Vowel Sound</a:t>
            </a:r>
            <a:endParaRPr>
              <a:latin typeface="+mn-lt"/>
              <a:ea typeface="+mn-ea"/>
              <a:cs typeface="+mn-cs"/>
              <a:sym typeface="Helvetica"/>
            </a:endParaRPr>
          </a:p>
          <a:p>
            <a:pPr>
              <a:defRPr sz="2400">
                <a:latin typeface="Times Roman"/>
                <a:ea typeface="Times Roman"/>
                <a:cs typeface="Times Roman"/>
                <a:sym typeface="Times Roman"/>
              </a:defRPr>
            </a:pPr>
            <a:br>
              <a:rPr>
                <a:latin typeface="+mn-lt"/>
                <a:ea typeface="+mn-ea"/>
                <a:cs typeface="+mn-cs"/>
                <a:sym typeface="Helvetica"/>
              </a:rPr>
            </a:br>
            <a:r>
              <a:rPr>
                <a:latin typeface="+mn-lt"/>
                <a:ea typeface="+mn-ea"/>
                <a:cs typeface="+mn-cs"/>
                <a:sym typeface="Helvetica"/>
              </a:rPr>
              <a:t>Short Vowel Sound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rcRect l="0" t="8671" r="0" b="19012"/>
          <a:stretch>
            <a:fillRect/>
          </a:stretch>
        </p:blipFill>
        <p:spPr>
          <a:xfrm>
            <a:off x="422120" y="878133"/>
            <a:ext cx="4114801" cy="4463502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rcRect l="15347" t="0" r="15347" b="32427"/>
          <a:stretch>
            <a:fillRect/>
          </a:stretch>
        </p:blipFill>
        <p:spPr>
          <a:xfrm>
            <a:off x="5203518" y="1371600"/>
            <a:ext cx="3880801" cy="37837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cat eats a cake image.png" descr="cat eats a cake 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179" y="1599133"/>
            <a:ext cx="4681887" cy="365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ig on a bik image.png" descr="pig on a bik 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47396" y="-31572"/>
            <a:ext cx="4114801" cy="6172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72000" y="1371600"/>
            <a:ext cx="4114800" cy="4114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