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deck covering the LAUSD endings competency (4 hrs in the outline). Three sections: plural -s, past -ed (a taste), and the famous -teen/-ty numbers.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One cat or two cats? (point) Do I say cat or catS for two? Spanish speakers KNOW plural s (gatos!) but often drop it in English finals. Drill: book/books, pen/pens, map/maps — choral with a hissss gesture on the 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Rounds: cat … pens … map … hats … dog … books. The ONLY clue is the s. Stars: 'I have two cats and one dog' — type how many plurals (1).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money mistake. Model big: thirTEEN (punch on TEEN) vs THIRty (punch on THIR). Real stories: pharmacy, market, rent. Drill 13/30, 14/40, 15/50, 16/60 choral with the punch gesture on the strong part.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TRICK, stated twice and practiced: -ty words punch the FIRST syllable, -teen words hit TEEN. Drill with gestures: punch forward on THIR-, hammer down on -TEEN. The bottom line is the survival move: when in doubt, ask 'one-three or three-zero?' — Americans do this too!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Muted choral down the list with gestures: hammer on TEEN (red), punch on the first syllable (green). Then random: you say a number silently with the gesture only — they say the word. Spend real time here — Murray's orders.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Rounds: 30 … 14 … 50 … 16 … 40 … 15. Pure listening, typed numbers = instant assessment. Stars: '$17.30' — type it all. This game saves real money.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takeaways, one review. Ask for one example of each from the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54132" y="391420"/>
            <a:ext cx="71655" cy="71655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2492228" y="4435706"/>
            <a:ext cx="39734" cy="39734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438817" y="4155440"/>
            <a:ext cx="51260" cy="51260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4684132" y="159244"/>
            <a:ext cx="66770" cy="66770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2307276" y="4720419"/>
            <a:ext cx="46588" cy="46588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4707803" y="326601"/>
            <a:ext cx="68613" cy="68613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6015678" y="115325"/>
            <a:ext cx="58910" cy="58910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5624715" y="4157717"/>
            <a:ext cx="71438" cy="71438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5282570" y="1537"/>
            <a:ext cx="46331" cy="46331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7990510" y="4616301"/>
            <a:ext cx="45049" cy="45049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4660014" y="673270"/>
            <a:ext cx="46819" cy="46819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1260852" y="4650154"/>
            <a:ext cx="61902" cy="61902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2099282" y="4738406"/>
            <a:ext cx="57753" cy="57753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8566329" y="4625246"/>
            <a:ext cx="48322" cy="48322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6517166" y="4691357"/>
            <a:ext cx="50193" cy="50193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6311692" y="532432"/>
            <a:ext cx="41571" cy="41571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3185891" y="4656569"/>
            <a:ext cx="37207" cy="37207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438752" y="4069223"/>
            <a:ext cx="60395" cy="60395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5288873" y="703281"/>
            <a:ext cx="52226" cy="52226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5876137" y="116572"/>
            <a:ext cx="64187" cy="64187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8576567" y="465486"/>
            <a:ext cx="49347" cy="49347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4241976" y="4472883"/>
            <a:ext cx="28908" cy="28908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4733294" y="4486434"/>
            <a:ext cx="51285" cy="51285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3069460" y="4144086"/>
            <a:ext cx="66221" cy="66221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1266227" y="576147"/>
            <a:ext cx="53457" cy="53457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6160167" y="4748056"/>
            <a:ext cx="35731" cy="35731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1924394" y="4762118"/>
            <a:ext cx="38153" cy="38153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2954180" y="66775"/>
            <a:ext cx="42623" cy="42623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3259229" y="4518222"/>
            <a:ext cx="60539" cy="60539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4450226" y="3931"/>
            <a:ext cx="63751" cy="63751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6694201" y="62363"/>
            <a:ext cx="40615" cy="40615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8642950" y="676839"/>
            <a:ext cx="54159" cy="54159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4282238" y="21415"/>
            <a:ext cx="72946" cy="72946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2495487" y="535330"/>
            <a:ext cx="64385" cy="64385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8655303" y="4732"/>
            <a:ext cx="46493" cy="46493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1018737" y="282679"/>
            <a:ext cx="71145" cy="71145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677104" y="360622"/>
            <a:ext cx="47176" cy="47176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7348450" y="4774982"/>
            <a:ext cx="39753" cy="39753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4808101" y="629700"/>
            <a:ext cx="67115" cy="67115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7666086" y="4378373"/>
            <a:ext cx="70066" cy="70066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Endings That Talk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-s · -ed · thirteen/thirty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One cat … two catS!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640080" y="182880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92024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600" dirty="0">
                <a:solidFill>
                  <a:srgbClr val="000000"/>
                </a:solidFill>
              </a:rPr>
              <a:t>🐱</a:t>
            </a:r>
            <a:endParaRPr lang="en-US" sz="9600" dirty="0"/>
          </a:p>
        </p:txBody>
      </p:sp>
      <p:sp>
        <p:nvSpPr>
          <p:cNvPr id="9" name="Text 7"/>
          <p:cNvSpPr/>
          <p:nvPr/>
        </p:nvSpPr>
        <p:spPr>
          <a:xfrm>
            <a:off x="640080" y="347472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cat</a:t>
            </a:r>
            <a:endParaRPr lang="en-US" sz="3800" dirty="0"/>
          </a:p>
        </p:txBody>
      </p:sp>
      <p:sp>
        <p:nvSpPr>
          <p:cNvPr id="10" name="Shape 8"/>
          <p:cNvSpPr/>
          <p:nvPr/>
        </p:nvSpPr>
        <p:spPr>
          <a:xfrm>
            <a:off x="4754880" y="182880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FFFFFF"/>
          </a:solidFill>
          <a:ln w="50800">
            <a:solidFill>
              <a:srgbClr val="0E9488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201168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8600" dirty="0">
                <a:solidFill>
                  <a:srgbClr val="000000"/>
                </a:solidFill>
              </a:rPr>
              <a:t>🐱🐱</a:t>
            </a:r>
            <a:endParaRPr lang="en-US" sz="7200" dirty="0"/>
          </a:p>
        </p:txBody>
      </p:sp>
      <p:sp>
        <p:nvSpPr>
          <p:cNvPr id="12" name="Text 10"/>
          <p:cNvSpPr/>
          <p:nvPr/>
        </p:nvSpPr>
        <p:spPr>
          <a:xfrm>
            <a:off x="4754880" y="347472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cat</a:t>
            </a:r>
            <a:pPr algn="ctr" indent="0" marL="0">
              <a:buNone/>
            </a:pPr>
            <a:r>
              <a:rPr lang="en-US" sz="3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That tiny s = MORE THAN ONE. Say it! Don't drop it!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One or two? Type 1 or 2!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“books”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a sentence — count the plurals!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💊  $13 … or $30?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640080" y="182880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96596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13</a:t>
            </a:r>
            <a:endParaRPr lang="en-US" sz="8400" dirty="0"/>
          </a:p>
        </p:txBody>
      </p:sp>
      <p:sp>
        <p:nvSpPr>
          <p:cNvPr id="9" name="Text 7"/>
          <p:cNvSpPr/>
          <p:nvPr/>
        </p:nvSpPr>
        <p:spPr>
          <a:xfrm>
            <a:off x="640080" y="338328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thir</a:t>
            </a:r>
            <a:pPr algn="ctr" indent="0" marL="0">
              <a:buNone/>
            </a:pPr>
            <a:r>
              <a:rPr lang="en-US" sz="3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TEEN</a:t>
            </a:r>
            <a:endParaRPr lang="en-US" sz="3400" dirty="0"/>
          </a:p>
        </p:txBody>
      </p:sp>
      <p:sp>
        <p:nvSpPr>
          <p:cNvPr id="10" name="Shape 8"/>
          <p:cNvSpPr/>
          <p:nvPr/>
        </p:nvSpPr>
        <p:spPr>
          <a:xfrm>
            <a:off x="4754880" y="182880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196596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30</a:t>
            </a:r>
            <a:endParaRPr lang="en-US" sz="8400" dirty="0"/>
          </a:p>
        </p:txBody>
      </p:sp>
      <p:sp>
        <p:nvSpPr>
          <p:cNvPr id="12" name="Text 10"/>
          <p:cNvSpPr/>
          <p:nvPr/>
        </p:nvSpPr>
        <p:spPr>
          <a:xfrm>
            <a:off x="4754880" y="338328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THIR</a:t>
            </a:r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ty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0" y="4526280"/>
            <a:ext cx="9144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-TEEN is strong at the END  ·  -ty is weak — the START is strong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TRICK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🎁  The trick!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3749040" cy="2468880"/>
          </a:xfrm>
          <a:prstGeom prst="roundRect">
            <a:avLst>
              <a:gd name="adj" fmla="val 6667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9202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-ty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640080" y="26517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👊  punch the START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40080" y="3291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THIR-ty · FOR-ty · FIF-ty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754880" y="1783080"/>
            <a:ext cx="3749040" cy="2468880"/>
          </a:xfrm>
          <a:prstGeom prst="roundRect">
            <a:avLst>
              <a:gd name="adj" fmla="val 6667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754880" y="19202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-teen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4754880" y="26517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🔨  hit the TEEN hard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754880" y="3291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thir-TEEN · four-TEEN · fif-TEEN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0" y="4526280"/>
            <a:ext cx="9144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Don't hear it clearly? ASK: “one-three or three-zero?” 🛟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👊 vs 🔨 — say them all!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691640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13 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thir-TEEN</a:t>
            </a:r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     30 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THIR-ty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0" y="2404872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14 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four-TEEN</a:t>
            </a:r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     40 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FOR-ty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0" y="3118104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15 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fif-TEEN</a:t>
            </a:r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     50 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FIF-ty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0" y="3831336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16 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six-TEEN</a:t>
            </a:r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     60 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SIX-ty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number? Type it!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“thirTEEN”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13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a PRICE — type it with the $!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The end of the word TALKS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02920" y="1920240"/>
            <a:ext cx="260604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02920" y="210312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🐱🐱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502920" y="301752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cats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502920" y="361188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more than one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383280" y="1920240"/>
            <a:ext cx="260604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3383280" y="210312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🔨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3383280" y="301752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thir-TEEN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3383280" y="361188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hit the TEEN!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6263640" y="1920240"/>
            <a:ext cx="260604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6263640" y="210312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👊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6263640" y="301752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THIR-ty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6263640" y="361188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punch the start!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2026-06-12T22:59:40Z</dcterms:created>
  <dcterms:modified xsi:type="dcterms:W3CDTF">2026-06-12T22:59:40Z</dcterms:modified>
</cp:coreProperties>
</file>