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REBUILT as the TEACHING deck for exactly the 3 pairs the 05-3 game quizzes. Pattern per pair: vocab check → pair teach → throat trick → listen &amp; type → reveal. Instructions live HERE in notes, never on slides.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Is this a dock or a dog? Say both with hand on throat — feel the end.  (dock = where boats park — show with the anchor)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"dog" twice, clearly but naturally. They type 1 or 2. Then the other word, type again. Then minimal sentences: "I see the dog!"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 pointing, hand on throat. Then: 'Now let's play the game!' → straight into 05-3, which quizzes these exact pairs. 05-2 teaches, 05-3 tests.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Pre-teach the one unknown word BEFORE the pair (Murray's note: students don't know cab). Circle: Is a cab a car? Is it free? (no!) Who took a cab in America? In your country, what color are cabs?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Everyone: hand on throat. Say bbbb — feel the buzz! Say pppp — nothing. That tiny buzz is the ONLY difference between cab and cap. Practice all six sounds with hands on throats, cameras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Is this a cap or a cab? Say both with hand on throat — feel the end.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"cab" twice, clearly but naturally. They type 1 or 2. Then the other word, type again. Then minimal sentences: "I see the cab!"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Is this a bet or a bed? Say both with hand on throat — feel the end. (bet = like a casino — quick vocab check)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"bet" twice, clearly but naturally. They type 1 or 2. Then the other word, type again. Then minimal sentences: "I see the bed!"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773440" y="4091651"/>
            <a:ext cx="34099" cy="34099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1609413" y="553301"/>
            <a:ext cx="70003" cy="70003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4923429" y="4281534"/>
            <a:ext cx="57099" cy="5709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383020" y="4719113"/>
            <a:ext cx="65163" cy="65163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6804928" y="4807519"/>
            <a:ext cx="43662" cy="43662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8435876" y="429912"/>
            <a:ext cx="67347" cy="6734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625925" y="4213330"/>
            <a:ext cx="49110" cy="49110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2036537" y="471680"/>
            <a:ext cx="27634" cy="27634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320204" y="4736039"/>
            <a:ext cx="46261" cy="46261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7378768" y="366118"/>
            <a:ext cx="49371" cy="49371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3790069" y="457556"/>
            <a:ext cx="67887" cy="6788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65383" y="37235"/>
            <a:ext cx="30760" cy="30760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8651550" y="347913"/>
            <a:ext cx="42249" cy="42249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2027253" y="4604920"/>
            <a:ext cx="63356" cy="63356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667200" y="276230"/>
            <a:ext cx="38205" cy="38205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880786" y="668360"/>
            <a:ext cx="58974" cy="58974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264044" y="4436022"/>
            <a:ext cx="51975" cy="51975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5722186" y="4631381"/>
            <a:ext cx="65988" cy="65988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1131749" y="4204717"/>
            <a:ext cx="30823" cy="30823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131262" y="4790127"/>
            <a:ext cx="69359" cy="69359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3491015" y="474376"/>
            <a:ext cx="45321" cy="4532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4114458" y="4774799"/>
            <a:ext cx="63609" cy="63609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6926139" y="4490866"/>
            <a:ext cx="52536" cy="52536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3913711" y="606641"/>
            <a:ext cx="40721" cy="40721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3698695" y="337821"/>
            <a:ext cx="27862" cy="27862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1157863" y="4284549"/>
            <a:ext cx="45118" cy="45118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2051384" y="610424"/>
            <a:ext cx="28046" cy="28046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8385306" y="100987"/>
            <a:ext cx="41063" cy="41063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453755" y="4576506"/>
            <a:ext cx="37658" cy="3765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3644873" y="385647"/>
            <a:ext cx="52111" cy="52111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6572946" y="4534577"/>
            <a:ext cx="62867" cy="62867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6490262" y="4397106"/>
            <a:ext cx="28772" cy="2877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6931828" y="318472"/>
            <a:ext cx="68206" cy="6820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2398013" y="4308762"/>
            <a:ext cx="32547" cy="3254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6263933" y="210392"/>
            <a:ext cx="55529" cy="5552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5905148" y="369417"/>
            <a:ext cx="59755" cy="5975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8533351" y="653409"/>
            <a:ext cx="39825" cy="39825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973118" y="117410"/>
            <a:ext cx="65850" cy="65850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8690699" y="4801090"/>
            <a:ext cx="29090" cy="29090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6337645" y="4126157"/>
            <a:ext cx="35012" cy="35012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Listen to the END!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cap/cab · bed/bet · dog/dock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Quiet end  or  buzzy end?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dock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🤫 quiet end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🐕</a:t>
            </a:r>
            <a:endParaRPr lang="en-US" sz="15000" dirty="0"/>
          </a:p>
        </p:txBody>
      </p:sp>
      <p:sp>
        <p:nvSpPr>
          <p:cNvPr id="13" name="Text 11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47548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🐝 buzzy end</a:t>
            </a:r>
            <a:endParaRPr lang="en-US" sz="1400" dirty="0"/>
          </a:p>
        </p:txBody>
      </p:sp>
      <p:pic>
        <p:nvPicPr>
          <p:cNvPr id="15" name="Picture 14" descr="dock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348" y="1706270"/>
            <a:ext cx="1912504" cy="18086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dock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🐕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3600" dirty="0"/>
          </a:p>
        </p:txBody>
      </p:sp>
      <p:pic>
        <p:nvPicPr>
          <p:cNvPr id="17" name="Picture 16" descr="dock_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887" y="2322576"/>
            <a:ext cx="1334305" cy="126187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🐕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dog</a:t>
            </a:r>
            <a:endParaRPr 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Six words, three endings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02920" y="182880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🧢  cap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02920" y="315468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502920" y="315468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🚕  cab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3383280" y="182880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383280" y="182880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🎲  bet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3383280" y="315468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3383280" y="315468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🛏️  bed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6263640" y="182880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263640" y="182880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⚓  dock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6263640" y="3154680"/>
            <a:ext cx="2606040" cy="1143000"/>
          </a:xfrm>
          <a:prstGeom prst="roundRect">
            <a:avLst>
              <a:gd name="adj" fmla="val 12000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6263640" y="3154680"/>
            <a:ext cx="2606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🐕  dog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WORD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new word!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🚕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cab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cab = taxi  🚖  You take a cab to the airport.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TRICK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🖐️  The throat trick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50800">
            <a:solidFill>
              <a:srgbClr val="0E9488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96596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· d · g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640080" y="28346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🐝  BUZZ!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640080" y="34747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hand on throat — it shakes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7548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196596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 · t · k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4754880" y="28346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🤫  QUIET!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754880" y="34747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hand on throat — nothing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Quiet end  or  buzzy end?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🧢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cap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🤫 quiet end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🚕</a:t>
            </a:r>
            <a:endParaRPr lang="en-US" sz="15000" dirty="0"/>
          </a:p>
        </p:txBody>
      </p:sp>
      <p:sp>
        <p:nvSpPr>
          <p:cNvPr id="13" name="Text 11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cab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47548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🐝 buzzy end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Hand on your throat for the LAST sound!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🧢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cap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🚕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cab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🚕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cab</a:t>
            </a:r>
            <a:endParaRPr 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Quiet end  or  buzzy end?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400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🎲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6400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bet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🤫 quiet end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1965960"/>
            <a:ext cx="3749040" cy="2395728"/>
          </a:xfrm>
          <a:prstGeom prst="roundRect">
            <a:avLst>
              <a:gd name="adj" fmla="val 6870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754880" y="1627632"/>
            <a:ext cx="374904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🛏️</a:t>
            </a:r>
            <a:endParaRPr lang="en-US" sz="15000" dirty="0"/>
          </a:p>
        </p:txBody>
      </p:sp>
      <p:sp>
        <p:nvSpPr>
          <p:cNvPr id="13" name="Text 11"/>
          <p:cNvSpPr/>
          <p:nvPr/>
        </p:nvSpPr>
        <p:spPr>
          <a:xfrm>
            <a:off x="4754880" y="361188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bed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4754880" y="4114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🐝 buzzy end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572768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572768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05156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91440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🎲</a:t>
            </a:r>
            <a:endParaRPr lang="en-US" sz="10300" dirty="0"/>
          </a:p>
        </p:txBody>
      </p:sp>
      <p:sp>
        <p:nvSpPr>
          <p:cNvPr id="12" name="Text 10"/>
          <p:cNvSpPr/>
          <p:nvPr/>
        </p:nvSpPr>
        <p:spPr>
          <a:xfrm>
            <a:off x="91440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bet</a:t>
            </a:r>
            <a:endParaRPr lang="en-US" sz="3600" dirty="0"/>
          </a:p>
        </p:txBody>
      </p:sp>
      <p:sp>
        <p:nvSpPr>
          <p:cNvPr id="13" name="Shape 11"/>
          <p:cNvSpPr/>
          <p:nvPr/>
        </p:nvSpPr>
        <p:spPr>
          <a:xfrm>
            <a:off x="4846320" y="2468880"/>
            <a:ext cx="3383280" cy="2148840"/>
          </a:xfrm>
          <a:prstGeom prst="roundRect">
            <a:avLst>
              <a:gd name="adj" fmla="val 7660"/>
            </a:avLst>
          </a:prstGeom>
          <a:solidFill>
            <a:srgbClr val="FFFFFF"/>
          </a:solidFill>
          <a:ln w="50800">
            <a:solidFill>
              <a:srgbClr val="3EE0CF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983480" y="256032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846320" y="2267712"/>
            <a:ext cx="3383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300" dirty="0">
                <a:solidFill>
                  <a:srgbClr val="000000"/>
                </a:solidFill>
              </a:rPr>
              <a:t>🛏️</a:t>
            </a:r>
            <a:endParaRPr lang="en-US" sz="10300" dirty="0"/>
          </a:p>
        </p:txBody>
      </p:sp>
      <p:sp>
        <p:nvSpPr>
          <p:cNvPr id="16" name="Text 14"/>
          <p:cNvSpPr/>
          <p:nvPr/>
        </p:nvSpPr>
        <p:spPr>
          <a:xfrm>
            <a:off x="4846320" y="3703320"/>
            <a:ext cx="3383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bed</a:t>
            </a:r>
            <a:endParaRPr 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Great ears!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🎲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bet</a:t>
            </a:r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2026-06-12T23:00:16Z</dcterms:created>
  <dcterms:modified xsi:type="dcterms:W3CDTF">2026-06-12T23:00:16Z</dcterms:modified>
</cp:coreProperties>
</file>