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RUN ORDER: this warm-up → 06-1 What is a Syllable? (concept: chin trick + vowel rule, 10 min) → 06-2 Count With Me (guided, breaks shown) → 06-3 Read &amp; Clap Speed Drill (independent, no help) → 06-4 Real Life Words (application, recordings) → 06-5 Clap &amp; Count Game (listening assessment) → breakout → exit here.</a:t>
            </a:r>
          </a:p>
          <a:p>
            <a:r>
              <a:t>THE LADDER: concept → guided → independent reading → real life → listening. Support fades each step.</a:t>
            </a:r>
          </a:p>
          <a:p>
            <a:r>
              <a:t>NOTE: stress (ba·NAN·a) is DELIBERATELY absent today — counting first, stress tomorrow. If a student asks why one part sounds stronger: 'Great ears! That's tomorrow's secret.'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Mixed review warm-up: 30 … 15 … cap … 16 … dog … 40. Numbers AND final letters — everything from last week in 5 minutes.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Syllables are the gateway to stress (tomorrow) and rhythm (week 2's theme). Hands ready to clap all day. Lightning closer idea (from old deck): last 5 min, rapid-fire — you say a word, they shout the count.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Names again — full circle from Day 1's vowel hunt. Reply: 'Ma-RI-a — 3 beats, yes!'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6133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123770" y="235531"/>
            <a:ext cx="65836" cy="65836"/>
          </a:xfrm>
          <a:prstGeom prst="ellipse">
            <a:avLst/>
          </a:prstGeom>
          <a:solidFill>
            <a:srgbClr val="FFFFFF">
              <a:alpha val="46000"/>
            </a:srgbClr>
          </a:solidFill>
          <a:ln/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2336191" y="4794530"/>
            <a:ext cx="50852" cy="50852"/>
          </a:xfrm>
          <a:prstGeom prst="ellipse">
            <a:avLst/>
          </a:prstGeom>
          <a:solidFill>
            <a:srgbClr val="FFFFFF">
              <a:alpha val="52000"/>
            </a:srgbClr>
          </a:solidFill>
          <a:ln/>
        </p:spPr>
        <p:txBody>
          <a:bodyPr/>
          <a:p/>
        </p:txBody>
      </p:sp>
      <p:sp>
        <p:nvSpPr>
          <p:cNvPr id="4" name="Shape 2"/>
          <p:cNvSpPr/>
          <p:nvPr/>
        </p:nvSpPr>
        <p:spPr>
          <a:xfrm>
            <a:off x="8131792" y="480588"/>
            <a:ext cx="40906" cy="40906"/>
          </a:xfrm>
          <a:prstGeom prst="ellipse">
            <a:avLst/>
          </a:prstGeom>
          <a:solidFill>
            <a:srgbClr val="FFFFFF">
              <a:alpha val="38000"/>
            </a:srgbClr>
          </a:solidFill>
          <a:ln/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5925492" y="4683789"/>
            <a:ext cx="50279" cy="50279"/>
          </a:xfrm>
          <a:prstGeom prst="ellipse">
            <a:avLst/>
          </a:prstGeom>
          <a:solidFill>
            <a:srgbClr val="FFFFFF">
              <a:alpha val="38000"/>
            </a:srgbClr>
          </a:solidFill>
          <a:ln/>
        </p:spPr>
        <p:txBody>
          <a:bodyPr/>
          <a:p/>
        </p:txBody>
      </p:sp>
      <p:sp>
        <p:nvSpPr>
          <p:cNvPr id="6" name="Shape 4"/>
          <p:cNvSpPr/>
          <p:nvPr/>
        </p:nvSpPr>
        <p:spPr>
          <a:xfrm>
            <a:off x="8778210" y="4125353"/>
            <a:ext cx="66663" cy="66663"/>
          </a:xfrm>
          <a:prstGeom prst="ellipse">
            <a:avLst/>
          </a:prstGeom>
          <a:solidFill>
            <a:srgbClr val="FFFFFF">
              <a:alpha val="33000"/>
            </a:srgbClr>
          </a:solidFill>
          <a:ln/>
        </p:spPr>
        <p:txBody>
          <a:bodyPr/>
          <a:p/>
        </p:txBody>
      </p:sp>
      <p:sp>
        <p:nvSpPr>
          <p:cNvPr id="7" name="Shape 5"/>
          <p:cNvSpPr/>
          <p:nvPr/>
        </p:nvSpPr>
        <p:spPr>
          <a:xfrm>
            <a:off x="742762" y="4092445"/>
            <a:ext cx="47168" cy="47168"/>
          </a:xfrm>
          <a:prstGeom prst="ellipse">
            <a:avLst/>
          </a:prstGeom>
          <a:solidFill>
            <a:srgbClr val="FFFFFF">
              <a:alpha val="25000"/>
            </a:srgbClr>
          </a:solidFill>
          <a:ln/>
        </p:spPr>
        <p:txBody>
          <a:bodyPr/>
          <a:p/>
        </p:txBody>
      </p:sp>
      <p:sp>
        <p:nvSpPr>
          <p:cNvPr id="8" name="Shape 6"/>
          <p:cNvSpPr/>
          <p:nvPr/>
        </p:nvSpPr>
        <p:spPr>
          <a:xfrm>
            <a:off x="2777067" y="628336"/>
            <a:ext cx="58174" cy="58174"/>
          </a:xfrm>
          <a:prstGeom prst="ellipse">
            <a:avLst/>
          </a:prstGeom>
          <a:solidFill>
            <a:srgbClr val="FFFFFF">
              <a:alpha val="29000"/>
            </a:srgbClr>
          </a:solidFill>
          <a:ln/>
        </p:spPr>
        <p:txBody>
          <a:bodyPr/>
          <a:p/>
        </p:txBody>
      </p:sp>
      <p:sp>
        <p:nvSpPr>
          <p:cNvPr id="9" name="Shape 7"/>
          <p:cNvSpPr/>
          <p:nvPr/>
        </p:nvSpPr>
        <p:spPr>
          <a:xfrm>
            <a:off x="4576075" y="626809"/>
            <a:ext cx="30714" cy="30714"/>
          </a:xfrm>
          <a:prstGeom prst="ellipse">
            <a:avLst/>
          </a:prstGeom>
          <a:solidFill>
            <a:srgbClr val="FFFFFF">
              <a:alpha val="66000"/>
            </a:srgbClr>
          </a:solidFill>
          <a:ln/>
        </p:spPr>
        <p:txBody>
          <a:bodyPr/>
          <a:p/>
        </p:txBody>
      </p:sp>
      <p:sp>
        <p:nvSpPr>
          <p:cNvPr id="10" name="Shape 8"/>
          <p:cNvSpPr/>
          <p:nvPr/>
        </p:nvSpPr>
        <p:spPr>
          <a:xfrm>
            <a:off x="4089444" y="4316930"/>
            <a:ext cx="69474" cy="69474"/>
          </a:xfrm>
          <a:prstGeom prst="ellipse">
            <a:avLst/>
          </a:prstGeom>
          <a:solidFill>
            <a:srgbClr val="FFFFFF">
              <a:alpha val="38000"/>
            </a:srgbClr>
          </a:solidFill>
          <a:ln/>
        </p:spPr>
        <p:txBody>
          <a:bodyPr/>
          <a:p/>
        </p:txBody>
      </p:sp>
      <p:sp>
        <p:nvSpPr>
          <p:cNvPr id="11" name="Shape 9"/>
          <p:cNvSpPr/>
          <p:nvPr/>
        </p:nvSpPr>
        <p:spPr>
          <a:xfrm>
            <a:off x="2854933" y="4489292"/>
            <a:ext cx="56550" cy="56550"/>
          </a:xfrm>
          <a:prstGeom prst="ellipse">
            <a:avLst/>
          </a:prstGeom>
          <a:solidFill>
            <a:srgbClr val="FFFFFF">
              <a:alpha val="80000"/>
            </a:srgbClr>
          </a:solidFill>
          <a:ln/>
        </p:spPr>
        <p:txBody>
          <a:bodyPr/>
          <a:p/>
        </p:txBody>
      </p:sp>
      <p:sp>
        <p:nvSpPr>
          <p:cNvPr id="12" name="Shape 10"/>
          <p:cNvSpPr/>
          <p:nvPr/>
        </p:nvSpPr>
        <p:spPr>
          <a:xfrm>
            <a:off x="4806439" y="4449273"/>
            <a:ext cx="62076" cy="62076"/>
          </a:xfrm>
          <a:prstGeom prst="ellipse">
            <a:avLst/>
          </a:prstGeom>
          <a:solidFill>
            <a:srgbClr val="FFFFFF">
              <a:alpha val="34000"/>
            </a:srgbClr>
          </a:solidFill>
          <a:ln/>
        </p:spPr>
        <p:txBody>
          <a:bodyPr/>
          <a:p/>
        </p:txBody>
      </p:sp>
      <p:sp>
        <p:nvSpPr>
          <p:cNvPr id="13" name="Shape 11"/>
          <p:cNvSpPr/>
          <p:nvPr/>
        </p:nvSpPr>
        <p:spPr>
          <a:xfrm>
            <a:off x="390704" y="4141775"/>
            <a:ext cx="64467" cy="64467"/>
          </a:xfrm>
          <a:prstGeom prst="ellipse">
            <a:avLst/>
          </a:prstGeom>
          <a:solidFill>
            <a:srgbClr val="FFFFFF">
              <a:alpha val="45000"/>
            </a:srgbClr>
          </a:solidFill>
          <a:ln/>
        </p:spPr>
        <p:txBody>
          <a:bodyPr/>
          <a:p/>
        </p:txBody>
      </p:sp>
      <p:sp>
        <p:nvSpPr>
          <p:cNvPr id="14" name="Shape 12"/>
          <p:cNvSpPr/>
          <p:nvPr/>
        </p:nvSpPr>
        <p:spPr>
          <a:xfrm>
            <a:off x="6920248" y="4171359"/>
            <a:ext cx="33564" cy="33564"/>
          </a:xfrm>
          <a:prstGeom prst="ellipse">
            <a:avLst/>
          </a:prstGeom>
          <a:solidFill>
            <a:srgbClr val="FFFFFF">
              <a:alpha val="31000"/>
            </a:srgbClr>
          </a:solidFill>
          <a:ln/>
        </p:spPr>
        <p:txBody>
          <a:bodyPr/>
          <a:p/>
        </p:txBody>
      </p:sp>
      <p:sp>
        <p:nvSpPr>
          <p:cNvPr id="15" name="Shape 13"/>
          <p:cNvSpPr/>
          <p:nvPr/>
        </p:nvSpPr>
        <p:spPr>
          <a:xfrm>
            <a:off x="6920678" y="172501"/>
            <a:ext cx="64310" cy="64310"/>
          </a:xfrm>
          <a:prstGeom prst="ellipse">
            <a:avLst/>
          </a:prstGeom>
          <a:solidFill>
            <a:srgbClr val="FFFFFF">
              <a:alpha val="37000"/>
            </a:srgbClr>
          </a:solidFill>
          <a:ln/>
        </p:spPr>
        <p:txBody>
          <a:bodyPr/>
          <a:p/>
        </p:txBody>
      </p:sp>
      <p:sp>
        <p:nvSpPr>
          <p:cNvPr id="16" name="Shape 14"/>
          <p:cNvSpPr/>
          <p:nvPr/>
        </p:nvSpPr>
        <p:spPr>
          <a:xfrm>
            <a:off x="7493891" y="130086"/>
            <a:ext cx="45072" cy="45072"/>
          </a:xfrm>
          <a:prstGeom prst="ellipse">
            <a:avLst/>
          </a:prstGeom>
          <a:solidFill>
            <a:srgbClr val="FFFFFF">
              <a:alpha val="65000"/>
            </a:srgbClr>
          </a:solidFill>
          <a:ln/>
        </p:spPr>
        <p:txBody>
          <a:bodyPr/>
          <a:p/>
        </p:txBody>
      </p:sp>
      <p:sp>
        <p:nvSpPr>
          <p:cNvPr id="17" name="Shape 15"/>
          <p:cNvSpPr/>
          <p:nvPr/>
        </p:nvSpPr>
        <p:spPr>
          <a:xfrm>
            <a:off x="3672092" y="4834436"/>
            <a:ext cx="67137" cy="67137"/>
          </a:xfrm>
          <a:prstGeom prst="ellipse">
            <a:avLst/>
          </a:prstGeom>
          <a:solidFill>
            <a:srgbClr val="FFFFFF">
              <a:alpha val="40000"/>
            </a:srgbClr>
          </a:solidFill>
          <a:ln/>
        </p:spPr>
        <p:txBody>
          <a:bodyPr/>
          <a:p/>
        </p:txBody>
      </p:sp>
      <p:sp>
        <p:nvSpPr>
          <p:cNvPr id="18" name="Shape 16"/>
          <p:cNvSpPr/>
          <p:nvPr/>
        </p:nvSpPr>
        <p:spPr>
          <a:xfrm>
            <a:off x="2035481" y="4224881"/>
            <a:ext cx="37683" cy="37683"/>
          </a:xfrm>
          <a:prstGeom prst="ellipse">
            <a:avLst/>
          </a:prstGeom>
          <a:solidFill>
            <a:srgbClr val="FFFFFF">
              <a:alpha val="21000"/>
            </a:srgbClr>
          </a:solidFill>
          <a:ln/>
        </p:spPr>
        <p:txBody>
          <a:bodyPr/>
          <a:p/>
        </p:txBody>
      </p:sp>
      <p:sp>
        <p:nvSpPr>
          <p:cNvPr id="19" name="Shape 17"/>
          <p:cNvSpPr/>
          <p:nvPr/>
        </p:nvSpPr>
        <p:spPr>
          <a:xfrm>
            <a:off x="5382523" y="4507793"/>
            <a:ext cx="37310" cy="37310"/>
          </a:xfrm>
          <a:prstGeom prst="ellipse">
            <a:avLst/>
          </a:prstGeom>
          <a:solidFill>
            <a:srgbClr val="FFFFFF">
              <a:alpha val="47000"/>
            </a:srgbClr>
          </a:solidFill>
          <a:ln/>
        </p:spPr>
        <p:txBody>
          <a:bodyPr/>
          <a:p/>
        </p:txBody>
      </p:sp>
      <p:sp>
        <p:nvSpPr>
          <p:cNvPr id="20" name="Shape 18"/>
          <p:cNvSpPr/>
          <p:nvPr/>
        </p:nvSpPr>
        <p:spPr>
          <a:xfrm>
            <a:off x="3356464" y="4359510"/>
            <a:ext cx="54011" cy="54011"/>
          </a:xfrm>
          <a:prstGeom prst="ellipse">
            <a:avLst/>
          </a:prstGeom>
          <a:solidFill>
            <a:srgbClr val="FFFFFF">
              <a:alpha val="63000"/>
            </a:srgbClr>
          </a:solidFill>
          <a:ln/>
        </p:spPr>
        <p:txBody>
          <a:bodyPr/>
          <a:p/>
        </p:txBody>
      </p:sp>
      <p:sp>
        <p:nvSpPr>
          <p:cNvPr id="21" name="Shape 19"/>
          <p:cNvSpPr/>
          <p:nvPr/>
        </p:nvSpPr>
        <p:spPr>
          <a:xfrm>
            <a:off x="4008034" y="598439"/>
            <a:ext cx="33655" cy="33655"/>
          </a:xfrm>
          <a:prstGeom prst="ellipse">
            <a:avLst/>
          </a:prstGeom>
          <a:solidFill>
            <a:srgbClr val="FFFFFF">
              <a:alpha val="21000"/>
            </a:srgbClr>
          </a:solidFill>
          <a:ln/>
        </p:spPr>
        <p:txBody>
          <a:bodyPr/>
          <a:p/>
        </p:txBody>
      </p:sp>
      <p:sp>
        <p:nvSpPr>
          <p:cNvPr id="22" name="Shape 20"/>
          <p:cNvSpPr/>
          <p:nvPr/>
        </p:nvSpPr>
        <p:spPr>
          <a:xfrm>
            <a:off x="2563246" y="180587"/>
            <a:ext cx="27525" cy="27525"/>
          </a:xfrm>
          <a:prstGeom prst="ellipse">
            <a:avLst/>
          </a:prstGeom>
          <a:solidFill>
            <a:srgbClr val="FFFFFF">
              <a:alpha val="67000"/>
            </a:srgbClr>
          </a:solidFill>
          <a:ln/>
        </p:spPr>
        <p:txBody>
          <a:bodyPr/>
          <a:p/>
        </p:txBody>
      </p:sp>
      <p:sp>
        <p:nvSpPr>
          <p:cNvPr id="23" name="Shape 21"/>
          <p:cNvSpPr/>
          <p:nvPr/>
        </p:nvSpPr>
        <p:spPr>
          <a:xfrm>
            <a:off x="2716683" y="614516"/>
            <a:ext cx="43834" cy="43834"/>
          </a:xfrm>
          <a:prstGeom prst="ellipse">
            <a:avLst/>
          </a:prstGeom>
          <a:solidFill>
            <a:srgbClr val="FFFFFF">
              <a:alpha val="36000"/>
            </a:srgbClr>
          </a:solidFill>
          <a:ln/>
        </p:spPr>
        <p:txBody>
          <a:bodyPr/>
          <a:p/>
        </p:txBody>
      </p:sp>
      <p:sp>
        <p:nvSpPr>
          <p:cNvPr id="24" name="Shape 22"/>
          <p:cNvSpPr/>
          <p:nvPr/>
        </p:nvSpPr>
        <p:spPr>
          <a:xfrm>
            <a:off x="7314723" y="226902"/>
            <a:ext cx="65260" cy="65260"/>
          </a:xfrm>
          <a:prstGeom prst="ellipse">
            <a:avLst/>
          </a:prstGeom>
          <a:solidFill>
            <a:srgbClr val="FFFFFF">
              <a:alpha val="78000"/>
            </a:srgbClr>
          </a:solidFill>
          <a:ln/>
        </p:spPr>
        <p:txBody>
          <a:bodyPr/>
          <a:p/>
        </p:txBody>
      </p:sp>
      <p:sp>
        <p:nvSpPr>
          <p:cNvPr id="25" name="Shape 23"/>
          <p:cNvSpPr/>
          <p:nvPr/>
        </p:nvSpPr>
        <p:spPr>
          <a:xfrm>
            <a:off x="1315986" y="4260682"/>
            <a:ext cx="71426" cy="71426"/>
          </a:xfrm>
          <a:prstGeom prst="ellipse">
            <a:avLst/>
          </a:prstGeom>
          <a:solidFill>
            <a:srgbClr val="FFFFFF">
              <a:alpha val="62000"/>
            </a:srgbClr>
          </a:solidFill>
          <a:ln/>
        </p:spPr>
        <p:txBody>
          <a:bodyPr/>
          <a:p/>
        </p:txBody>
      </p:sp>
      <p:sp>
        <p:nvSpPr>
          <p:cNvPr id="26" name="Shape 24"/>
          <p:cNvSpPr/>
          <p:nvPr/>
        </p:nvSpPr>
        <p:spPr>
          <a:xfrm>
            <a:off x="7183127" y="4091220"/>
            <a:ext cx="35619" cy="35619"/>
          </a:xfrm>
          <a:prstGeom prst="ellipse">
            <a:avLst/>
          </a:prstGeom>
          <a:solidFill>
            <a:srgbClr val="FFFFFF">
              <a:alpha val="37000"/>
            </a:srgbClr>
          </a:solidFill>
          <a:ln/>
        </p:spPr>
        <p:txBody>
          <a:bodyPr/>
          <a:p/>
        </p:txBody>
      </p:sp>
      <p:sp>
        <p:nvSpPr>
          <p:cNvPr id="27" name="Shape 25"/>
          <p:cNvSpPr/>
          <p:nvPr/>
        </p:nvSpPr>
        <p:spPr>
          <a:xfrm>
            <a:off x="6536081" y="115236"/>
            <a:ext cx="63026" cy="63026"/>
          </a:xfrm>
          <a:prstGeom prst="ellipse">
            <a:avLst/>
          </a:prstGeom>
          <a:solidFill>
            <a:srgbClr val="FFFFFF">
              <a:alpha val="71000"/>
            </a:srgbClr>
          </a:solidFill>
          <a:ln/>
        </p:spPr>
        <p:txBody>
          <a:bodyPr/>
          <a:p/>
        </p:txBody>
      </p:sp>
      <p:sp>
        <p:nvSpPr>
          <p:cNvPr id="28" name="Shape 26"/>
          <p:cNvSpPr/>
          <p:nvPr/>
        </p:nvSpPr>
        <p:spPr>
          <a:xfrm>
            <a:off x="8157415" y="4071532"/>
            <a:ext cx="60885" cy="60885"/>
          </a:xfrm>
          <a:prstGeom prst="ellipse">
            <a:avLst/>
          </a:prstGeom>
          <a:solidFill>
            <a:srgbClr val="FFFFFF">
              <a:alpha val="62000"/>
            </a:srgbClr>
          </a:solidFill>
          <a:ln/>
        </p:spPr>
        <p:txBody>
          <a:bodyPr/>
          <a:p/>
        </p:txBody>
      </p:sp>
      <p:sp>
        <p:nvSpPr>
          <p:cNvPr id="29" name="Shape 27"/>
          <p:cNvSpPr/>
          <p:nvPr/>
        </p:nvSpPr>
        <p:spPr>
          <a:xfrm>
            <a:off x="1944239" y="4541233"/>
            <a:ext cx="67437" cy="67437"/>
          </a:xfrm>
          <a:prstGeom prst="ellipse">
            <a:avLst/>
          </a:prstGeom>
          <a:solidFill>
            <a:srgbClr val="FFFFFF">
              <a:alpha val="77000"/>
            </a:srgbClr>
          </a:solidFill>
          <a:ln/>
        </p:spPr>
        <p:txBody>
          <a:bodyPr/>
          <a:p/>
        </p:txBody>
      </p:sp>
      <p:sp>
        <p:nvSpPr>
          <p:cNvPr id="30" name="Shape 28"/>
          <p:cNvSpPr/>
          <p:nvPr/>
        </p:nvSpPr>
        <p:spPr>
          <a:xfrm>
            <a:off x="5621269" y="209370"/>
            <a:ext cx="65824" cy="65824"/>
          </a:xfrm>
          <a:prstGeom prst="ellipse">
            <a:avLst/>
          </a:prstGeom>
          <a:solidFill>
            <a:srgbClr val="FFFFFF">
              <a:alpha val="53000"/>
            </a:srgbClr>
          </a:solidFill>
          <a:ln/>
        </p:spPr>
        <p:txBody>
          <a:bodyPr/>
          <a:p/>
        </p:txBody>
      </p:sp>
      <p:sp>
        <p:nvSpPr>
          <p:cNvPr id="31" name="Shape 29"/>
          <p:cNvSpPr/>
          <p:nvPr/>
        </p:nvSpPr>
        <p:spPr>
          <a:xfrm>
            <a:off x="5960471" y="4570102"/>
            <a:ext cx="72315" cy="72315"/>
          </a:xfrm>
          <a:prstGeom prst="ellipse">
            <a:avLst/>
          </a:prstGeom>
          <a:solidFill>
            <a:srgbClr val="FFFFFF">
              <a:alpha val="51000"/>
            </a:srgbClr>
          </a:solidFill>
          <a:ln/>
        </p:spPr>
        <p:txBody>
          <a:bodyPr/>
          <a:p/>
        </p:txBody>
      </p:sp>
      <p:sp>
        <p:nvSpPr>
          <p:cNvPr id="32" name="Shape 30"/>
          <p:cNvSpPr/>
          <p:nvPr/>
        </p:nvSpPr>
        <p:spPr>
          <a:xfrm>
            <a:off x="487037" y="4496092"/>
            <a:ext cx="65897" cy="65897"/>
          </a:xfrm>
          <a:prstGeom prst="ellipse">
            <a:avLst/>
          </a:prstGeom>
          <a:solidFill>
            <a:srgbClr val="FFFFFF">
              <a:alpha val="73000"/>
            </a:srgbClr>
          </a:solidFill>
          <a:ln/>
        </p:spPr>
        <p:txBody>
          <a:bodyPr/>
          <a:p/>
        </p:txBody>
      </p:sp>
      <p:sp>
        <p:nvSpPr>
          <p:cNvPr id="33" name="Shape 31"/>
          <p:cNvSpPr/>
          <p:nvPr/>
        </p:nvSpPr>
        <p:spPr>
          <a:xfrm>
            <a:off x="4035170" y="4195086"/>
            <a:ext cx="31080" cy="31080"/>
          </a:xfrm>
          <a:prstGeom prst="ellipse">
            <a:avLst/>
          </a:prstGeom>
          <a:solidFill>
            <a:srgbClr val="FFFFFF">
              <a:alpha val="40000"/>
            </a:srgbClr>
          </a:solidFill>
          <a:ln/>
        </p:spPr>
        <p:txBody>
          <a:bodyPr/>
          <a:p/>
        </p:txBody>
      </p:sp>
      <p:sp>
        <p:nvSpPr>
          <p:cNvPr id="34" name="Shape 32"/>
          <p:cNvSpPr/>
          <p:nvPr/>
        </p:nvSpPr>
        <p:spPr>
          <a:xfrm>
            <a:off x="799389" y="335780"/>
            <a:ext cx="45711" cy="45711"/>
          </a:xfrm>
          <a:prstGeom prst="ellipse">
            <a:avLst/>
          </a:prstGeom>
          <a:solidFill>
            <a:srgbClr val="FFFFFF">
              <a:alpha val="21000"/>
            </a:srgbClr>
          </a:solidFill>
          <a:ln/>
        </p:spPr>
        <p:txBody>
          <a:bodyPr/>
          <a:p/>
        </p:txBody>
      </p:sp>
      <p:sp>
        <p:nvSpPr>
          <p:cNvPr id="35" name="Shape 33"/>
          <p:cNvSpPr/>
          <p:nvPr/>
        </p:nvSpPr>
        <p:spPr>
          <a:xfrm>
            <a:off x="7538143" y="486490"/>
            <a:ext cx="68298" cy="68298"/>
          </a:xfrm>
          <a:prstGeom prst="ellipse">
            <a:avLst/>
          </a:prstGeom>
          <a:solidFill>
            <a:srgbClr val="FFFFFF">
              <a:alpha val="56000"/>
            </a:srgbClr>
          </a:solidFill>
          <a:ln/>
        </p:spPr>
        <p:txBody>
          <a:bodyPr/>
          <a:p/>
        </p:txBody>
      </p:sp>
      <p:sp>
        <p:nvSpPr>
          <p:cNvPr id="36" name="Shape 34"/>
          <p:cNvSpPr/>
          <p:nvPr/>
        </p:nvSpPr>
        <p:spPr>
          <a:xfrm>
            <a:off x="7815063" y="4267524"/>
            <a:ext cx="35555" cy="35555"/>
          </a:xfrm>
          <a:prstGeom prst="ellipse">
            <a:avLst/>
          </a:prstGeom>
          <a:solidFill>
            <a:srgbClr val="FFFFFF">
              <a:alpha val="54000"/>
            </a:srgbClr>
          </a:solidFill>
          <a:ln/>
        </p:spPr>
        <p:txBody>
          <a:bodyPr/>
          <a:p/>
        </p:txBody>
      </p:sp>
      <p:sp>
        <p:nvSpPr>
          <p:cNvPr id="37" name="Shape 35"/>
          <p:cNvSpPr/>
          <p:nvPr/>
        </p:nvSpPr>
        <p:spPr>
          <a:xfrm>
            <a:off x="4532948" y="326970"/>
            <a:ext cx="44962" cy="44962"/>
          </a:xfrm>
          <a:prstGeom prst="ellipse">
            <a:avLst/>
          </a:prstGeom>
          <a:solidFill>
            <a:srgbClr val="FFFFFF">
              <a:alpha val="59000"/>
            </a:srgbClr>
          </a:solidFill>
          <a:ln/>
        </p:spPr>
        <p:txBody>
          <a:bodyPr/>
          <a:p/>
        </p:txBody>
      </p:sp>
      <p:sp>
        <p:nvSpPr>
          <p:cNvPr id="38" name="Shape 36"/>
          <p:cNvSpPr/>
          <p:nvPr/>
        </p:nvSpPr>
        <p:spPr>
          <a:xfrm>
            <a:off x="3792576" y="4103555"/>
            <a:ext cx="46443" cy="46443"/>
          </a:xfrm>
          <a:prstGeom prst="ellipse">
            <a:avLst/>
          </a:prstGeom>
          <a:solidFill>
            <a:srgbClr val="FFFFFF">
              <a:alpha val="30000"/>
            </a:srgbClr>
          </a:solidFill>
          <a:ln/>
        </p:spPr>
        <p:txBody>
          <a:bodyPr/>
          <a:p/>
        </p:txBody>
      </p:sp>
      <p:sp>
        <p:nvSpPr>
          <p:cNvPr id="39" name="Shape 37"/>
          <p:cNvSpPr/>
          <p:nvPr/>
        </p:nvSpPr>
        <p:spPr>
          <a:xfrm>
            <a:off x="163143" y="222265"/>
            <a:ext cx="34484" cy="34484"/>
          </a:xfrm>
          <a:prstGeom prst="ellipse">
            <a:avLst/>
          </a:prstGeom>
          <a:solidFill>
            <a:srgbClr val="FFFFFF">
              <a:alpha val="59000"/>
            </a:srgbClr>
          </a:solidFill>
          <a:ln/>
        </p:spPr>
        <p:txBody>
          <a:bodyPr/>
          <a:p/>
        </p:txBody>
      </p:sp>
      <p:sp>
        <p:nvSpPr>
          <p:cNvPr id="40" name="Shape 38"/>
          <p:cNvSpPr/>
          <p:nvPr/>
        </p:nvSpPr>
        <p:spPr>
          <a:xfrm>
            <a:off x="7199739" y="143046"/>
            <a:ext cx="45886" cy="45886"/>
          </a:xfrm>
          <a:prstGeom prst="ellipse">
            <a:avLst/>
          </a:prstGeom>
          <a:solidFill>
            <a:srgbClr val="FFFFFF">
              <a:alpha val="80000"/>
            </a:srgbClr>
          </a:solidFill>
          <a:ln/>
        </p:spPr>
        <p:txBody>
          <a:bodyPr/>
          <a:p/>
        </p:txBody>
      </p:sp>
      <p:sp>
        <p:nvSpPr>
          <p:cNvPr id="41" name="Shape 39"/>
          <p:cNvSpPr/>
          <p:nvPr/>
        </p:nvSpPr>
        <p:spPr>
          <a:xfrm>
            <a:off x="6031438" y="773709"/>
            <a:ext cx="70445" cy="70445"/>
          </a:xfrm>
          <a:prstGeom prst="ellipse">
            <a:avLst/>
          </a:prstGeom>
          <a:solidFill>
            <a:srgbClr val="FFFFFF">
              <a:alpha val="41000"/>
            </a:srgbClr>
          </a:solidFill>
          <a:ln/>
        </p:spPr>
        <p:txBody>
          <a:bodyPr/>
          <a:p/>
        </p:txBody>
      </p:sp>
      <p:sp>
        <p:nvSpPr>
          <p:cNvPr id="42" name="Text 40"/>
          <p:cNvSpPr/>
          <p:nvPr/>
        </p:nvSpPr>
        <p:spPr>
          <a:xfrm>
            <a:off x="0" y="8686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spc="400" kern="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 U R R A Y ' S   E N G L I S H</a:t>
            </a:r>
            <a:endParaRPr lang="en-US" sz="1500" dirty="0"/>
          </a:p>
        </p:txBody>
      </p:sp>
      <p:sp>
        <p:nvSpPr>
          <p:cNvPr id="43" name="Text 41"/>
          <p:cNvSpPr/>
          <p:nvPr/>
        </p:nvSpPr>
        <p:spPr>
          <a:xfrm>
            <a:off x="0" y="132588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Syllables!  🥁</a:t>
            </a:r>
            <a:endParaRPr lang="en-US" sz="4600" dirty="0"/>
          </a:p>
        </p:txBody>
      </p:sp>
      <p:sp>
        <p:nvSpPr>
          <p:cNvPr id="44" name="Text 42"/>
          <p:cNvSpPr/>
          <p:nvPr/>
        </p:nvSpPr>
        <p:spPr>
          <a:xfrm>
            <a:off x="0" y="24688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9B8C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Words have beats — clap them!</a:t>
            </a:r>
            <a:endParaRPr lang="en-US" sz="2000" dirty="0"/>
          </a:p>
        </p:txBody>
      </p:sp>
      <p:sp>
        <p:nvSpPr>
          <p:cNvPr id="45" name="Shape 43"/>
          <p:cNvSpPr/>
          <p:nvPr/>
        </p:nvSpPr>
        <p:spPr>
          <a:xfrm>
            <a:off x="3749040" y="3200400"/>
            <a:ext cx="1645920" cy="685800"/>
          </a:xfrm>
          <a:prstGeom prst="roundRect">
            <a:avLst>
              <a:gd name="adj" fmla="val 49333"/>
            </a:avLst>
          </a:prstGeom>
          <a:solidFill>
            <a:srgbClr val="FFD23F"/>
          </a:solidFill>
          <a:ln/>
          <a:effectLst>
            <a:outerShdw sx="100000" sy="100000" kx="0" ky="0" algn="bl" rotWithShape="0" blurRad="127000" dist="50800" dir="5400000">
              <a:srgbClr val="000000">
                <a:alpha val="35000"/>
              </a:srgbClr>
            </a:outerShdw>
          </a:effectLst>
        </p:spPr>
        <p:txBody>
          <a:bodyPr/>
          <a:p/>
        </p:txBody>
      </p:sp>
      <p:sp>
        <p:nvSpPr>
          <p:cNvPr id="46" name="Text 44"/>
          <p:cNvSpPr/>
          <p:nvPr/>
        </p:nvSpPr>
        <p:spPr>
          <a:xfrm>
            <a:off x="3749040" y="3200400"/>
            <a:ext cx="1645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2600" dirty="0"/>
          </a:p>
        </p:txBody>
      </p:sp>
      <p:sp>
        <p:nvSpPr>
          <p:cNvPr id="47" name="Text 45"/>
          <p:cNvSpPr/>
          <p:nvPr/>
        </p:nvSpPr>
        <p:spPr>
          <a:xfrm>
            <a:off x="0" y="461772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murraycohen.com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D23F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WARM-UP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🔊  Weekend review — type what you hear!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1463040" y="164592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1463040" y="164592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YOUR ANSWER IN THE CHAT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1188720" y="2514600"/>
            <a:ext cx="6766560" cy="1051560"/>
          </a:xfrm>
          <a:prstGeom prst="roundRect">
            <a:avLst>
              <a:gd name="adj" fmla="val 13043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  <p:txBody>
          <a:bodyPr/>
          <a:p/>
        </p:txBody>
      </p:sp>
      <p:sp>
        <p:nvSpPr>
          <p:cNvPr id="10" name="Text 8"/>
          <p:cNvSpPr/>
          <p:nvPr/>
        </p:nvSpPr>
        <p:spPr>
          <a:xfrm>
            <a:off x="1188720" y="2514600"/>
            <a:ext cx="676656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I say </a:t>
            </a:r>
            <a:pPr algn="ctr" indent="0" marL="0">
              <a:buNone/>
            </a:pPr>
            <a:r>
              <a:rPr lang="en-US" sz="2400" b="1" dirty="0">
                <a:solidFill>
                  <a:srgbClr val="FF5D5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“thirTEEN”</a:t>
            </a:r>
            <a:pPr algn="ctr" indent="0" marL="0">
              <a:buNone/>
            </a:pPr>
            <a:r>
              <a:rPr lang="en-US" sz="24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 →  you type </a:t>
            </a:r>
            <a:pPr algn="ctr" indent="0" marL="0">
              <a:buNone/>
            </a:pPr>
            <a:r>
              <a:rPr lang="en-US" sz="2400" b="1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13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0" y="38404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⭐ Stars: I say a word — type the LAST letter!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🎯  Today</a:t>
            </a:r>
            <a:endParaRPr lang="en-US" sz="3200" dirty="0"/>
          </a:p>
        </p:txBody>
      </p:sp>
      <p:sp>
        <p:nvSpPr>
          <p:cNvPr id="7" name="Shape 5"/>
          <p:cNvSpPr/>
          <p:nvPr/>
        </p:nvSpPr>
        <p:spPr>
          <a:xfrm>
            <a:off x="914400" y="1783080"/>
            <a:ext cx="7315200" cy="777240"/>
          </a:xfrm>
          <a:prstGeom prst="roundRect">
            <a:avLst>
              <a:gd name="adj" fmla="val 17647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1188720" y="1783080"/>
            <a:ext cx="6949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🥁   Every word has BEATS:  ba-NAN-a = 3!</a:t>
            </a:r>
            <a:endParaRPr lang="en-US" sz="1900" dirty="0"/>
          </a:p>
        </p:txBody>
      </p:sp>
      <p:sp>
        <p:nvSpPr>
          <p:cNvPr id="9" name="Shape 7"/>
          <p:cNvSpPr/>
          <p:nvPr/>
        </p:nvSpPr>
        <p:spPr>
          <a:xfrm>
            <a:off x="914400" y="2697480"/>
            <a:ext cx="7315200" cy="777240"/>
          </a:xfrm>
          <a:prstGeom prst="roundRect">
            <a:avLst>
              <a:gd name="adj" fmla="val 17647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  <p:txBody>
          <a:bodyPr/>
          <a:p/>
        </p:txBody>
      </p:sp>
      <p:sp>
        <p:nvSpPr>
          <p:cNvPr id="10" name="Text 8"/>
          <p:cNvSpPr/>
          <p:nvPr/>
        </p:nvSpPr>
        <p:spPr>
          <a:xfrm>
            <a:off x="1188720" y="2697480"/>
            <a:ext cx="6949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👏   We clap them, count them, type them</a:t>
            </a:r>
            <a:endParaRPr lang="en-US" sz="1900" dirty="0"/>
          </a:p>
        </p:txBody>
      </p:sp>
      <p:sp>
        <p:nvSpPr>
          <p:cNvPr id="11" name="Shape 9"/>
          <p:cNvSpPr/>
          <p:nvPr/>
        </p:nvSpPr>
        <p:spPr>
          <a:xfrm>
            <a:off x="914400" y="3611880"/>
            <a:ext cx="7315200" cy="777240"/>
          </a:xfrm>
          <a:prstGeom prst="roundRect">
            <a:avLst>
              <a:gd name="adj" fmla="val 17647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  <p:txBody>
          <a:bodyPr/>
          <a:p/>
        </p:txBody>
      </p:sp>
      <p:sp>
        <p:nvSpPr>
          <p:cNvPr id="12" name="Text 10"/>
          <p:cNvSpPr/>
          <p:nvPr/>
        </p:nvSpPr>
        <p:spPr>
          <a:xfrm>
            <a:off x="1188720" y="3611880"/>
            <a:ext cx="6949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🗣️   Big real-life words get easy when you cut them up</a:t>
            </a:r>
            <a:endParaRPr lang="en-US" sz="1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TEAMS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👥  Breakout Rooms — your job!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731520" y="1737360"/>
            <a:ext cx="7680960" cy="822960"/>
          </a:xfrm>
          <a:prstGeom prst="roundRect">
            <a:avLst>
              <a:gd name="adj" fmla="val 16667"/>
            </a:avLst>
          </a:prstGeom>
          <a:solidFill>
            <a:srgbClr val="FFD23F"/>
          </a:solidFill>
          <a:ln/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914400" y="1737360"/>
            <a:ext cx="7315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🟡 Sunshine room:   </a:t>
            </a:r>
            <a:pPr indent="0" marL="0">
              <a:buNone/>
            </a:pPr>
            <a:r>
              <a:rPr lang="en-US" sz="17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Clap and read: ba-nan-a, ap-ple, um-brel-la. (Teacher joins!)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731520" y="2697480"/>
            <a:ext cx="7680960" cy="822960"/>
          </a:xfrm>
          <a:prstGeom prst="roundRect">
            <a:avLst>
              <a:gd name="adj" fmla="val 16667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10" name="Text 8"/>
          <p:cNvSpPr/>
          <p:nvPr/>
        </p:nvSpPr>
        <p:spPr>
          <a:xfrm>
            <a:off x="914400" y="2697480"/>
            <a:ext cx="7315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🔴 Fire room:   </a:t>
            </a:r>
            <a:pPr indent="0" marL="0">
              <a:buNone/>
            </a:pPr>
            <a:r>
              <a:rPr lang="en-US" sz="170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Partner says a food — you clap the beats and say the number.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731520" y="3657600"/>
            <a:ext cx="7680960" cy="822960"/>
          </a:xfrm>
          <a:prstGeom prst="roundRect">
            <a:avLst>
              <a:gd name="adj" fmla="val 16667"/>
            </a:avLst>
          </a:prstGeom>
          <a:solidFill>
            <a:srgbClr val="3EE0CF"/>
          </a:solidFill>
          <a:ln/>
        </p:spPr>
        <p:txBody>
          <a:bodyPr/>
          <a:p/>
        </p:txBody>
      </p:sp>
      <p:sp>
        <p:nvSpPr>
          <p:cNvPr id="12" name="Text 10"/>
          <p:cNvSpPr/>
          <p:nvPr/>
        </p:nvSpPr>
        <p:spPr>
          <a:xfrm>
            <a:off x="914400" y="3657600"/>
            <a:ext cx="7315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🟢 Star room:   </a:t>
            </a:r>
            <a:pPr indent="0" marL="0">
              <a:buNone/>
            </a:pPr>
            <a:r>
              <a:rPr lang="en-US" sz="17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Find the LONGEST word you know. Clap it for your partner!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6133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69519" y="581115"/>
            <a:ext cx="51713" cy="51713"/>
          </a:xfrm>
          <a:prstGeom prst="ellipse">
            <a:avLst/>
          </a:prstGeom>
          <a:solidFill>
            <a:srgbClr val="FFFFFF">
              <a:alpha val="47000"/>
            </a:srgbClr>
          </a:solidFill>
          <a:ln/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5496612" y="4329467"/>
            <a:ext cx="57264" cy="57264"/>
          </a:xfrm>
          <a:prstGeom prst="ellipse">
            <a:avLst/>
          </a:prstGeom>
          <a:solidFill>
            <a:srgbClr val="FFFFFF">
              <a:alpha val="34000"/>
            </a:srgbClr>
          </a:solidFill>
          <a:ln/>
        </p:spPr>
        <p:txBody>
          <a:bodyPr/>
          <a:p/>
        </p:txBody>
      </p:sp>
      <p:sp>
        <p:nvSpPr>
          <p:cNvPr id="4" name="Shape 2"/>
          <p:cNvSpPr/>
          <p:nvPr/>
        </p:nvSpPr>
        <p:spPr>
          <a:xfrm>
            <a:off x="360845" y="4789912"/>
            <a:ext cx="55854" cy="55854"/>
          </a:xfrm>
          <a:prstGeom prst="ellipse">
            <a:avLst/>
          </a:prstGeom>
          <a:solidFill>
            <a:srgbClr val="FFFFFF">
              <a:alpha val="33000"/>
            </a:srgbClr>
          </a:solidFill>
          <a:ln/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5252349" y="4665651"/>
            <a:ext cx="40095" cy="40095"/>
          </a:xfrm>
          <a:prstGeom prst="ellipse">
            <a:avLst/>
          </a:prstGeom>
          <a:solidFill>
            <a:srgbClr val="FFFFFF">
              <a:alpha val="67000"/>
            </a:srgbClr>
          </a:solidFill>
          <a:ln/>
        </p:spPr>
        <p:txBody>
          <a:bodyPr/>
          <a:p/>
        </p:txBody>
      </p:sp>
      <p:sp>
        <p:nvSpPr>
          <p:cNvPr id="6" name="Shape 4"/>
          <p:cNvSpPr/>
          <p:nvPr/>
        </p:nvSpPr>
        <p:spPr>
          <a:xfrm>
            <a:off x="6633294" y="4371021"/>
            <a:ext cx="56362" cy="56362"/>
          </a:xfrm>
          <a:prstGeom prst="ellipse">
            <a:avLst/>
          </a:prstGeom>
          <a:solidFill>
            <a:srgbClr val="FFFFFF">
              <a:alpha val="61000"/>
            </a:srgbClr>
          </a:solidFill>
          <a:ln/>
        </p:spPr>
        <p:txBody>
          <a:bodyPr/>
          <a:p/>
        </p:txBody>
      </p:sp>
      <p:sp>
        <p:nvSpPr>
          <p:cNvPr id="7" name="Shape 5"/>
          <p:cNvSpPr/>
          <p:nvPr/>
        </p:nvSpPr>
        <p:spPr>
          <a:xfrm>
            <a:off x="6760527" y="4112551"/>
            <a:ext cx="55991" cy="55991"/>
          </a:xfrm>
          <a:prstGeom prst="ellipse">
            <a:avLst/>
          </a:prstGeom>
          <a:solidFill>
            <a:srgbClr val="FFFFFF">
              <a:alpha val="37000"/>
            </a:srgbClr>
          </a:solidFill>
          <a:ln/>
        </p:spPr>
        <p:txBody>
          <a:bodyPr/>
          <a:p/>
        </p:txBody>
      </p:sp>
      <p:sp>
        <p:nvSpPr>
          <p:cNvPr id="8" name="Shape 6"/>
          <p:cNvSpPr/>
          <p:nvPr/>
        </p:nvSpPr>
        <p:spPr>
          <a:xfrm>
            <a:off x="3948967" y="4437785"/>
            <a:ext cx="50945" cy="50945"/>
          </a:xfrm>
          <a:prstGeom prst="ellipse">
            <a:avLst/>
          </a:prstGeom>
          <a:solidFill>
            <a:srgbClr val="FFFFFF">
              <a:alpha val="74000"/>
            </a:srgbClr>
          </a:solidFill>
          <a:ln/>
        </p:spPr>
        <p:txBody>
          <a:bodyPr/>
          <a:p/>
        </p:txBody>
      </p:sp>
      <p:sp>
        <p:nvSpPr>
          <p:cNvPr id="9" name="Shape 7"/>
          <p:cNvSpPr/>
          <p:nvPr/>
        </p:nvSpPr>
        <p:spPr>
          <a:xfrm>
            <a:off x="4522926" y="123391"/>
            <a:ext cx="73060" cy="73060"/>
          </a:xfrm>
          <a:prstGeom prst="ellipse">
            <a:avLst/>
          </a:prstGeom>
          <a:solidFill>
            <a:srgbClr val="FFFFFF">
              <a:alpha val="39000"/>
            </a:srgbClr>
          </a:solidFill>
          <a:ln/>
        </p:spPr>
        <p:txBody>
          <a:bodyPr/>
          <a:p/>
        </p:txBody>
      </p:sp>
      <p:sp>
        <p:nvSpPr>
          <p:cNvPr id="10" name="Shape 8"/>
          <p:cNvSpPr/>
          <p:nvPr/>
        </p:nvSpPr>
        <p:spPr>
          <a:xfrm>
            <a:off x="3977671" y="340007"/>
            <a:ext cx="46109" cy="46109"/>
          </a:xfrm>
          <a:prstGeom prst="ellipse">
            <a:avLst/>
          </a:prstGeom>
          <a:solidFill>
            <a:srgbClr val="FFFFFF">
              <a:alpha val="41000"/>
            </a:srgbClr>
          </a:solidFill>
          <a:ln/>
        </p:spPr>
        <p:txBody>
          <a:bodyPr/>
          <a:p/>
        </p:txBody>
      </p:sp>
      <p:sp>
        <p:nvSpPr>
          <p:cNvPr id="11" name="Shape 9"/>
          <p:cNvSpPr/>
          <p:nvPr/>
        </p:nvSpPr>
        <p:spPr>
          <a:xfrm>
            <a:off x="6032090" y="4375510"/>
            <a:ext cx="34271" cy="34271"/>
          </a:xfrm>
          <a:prstGeom prst="ellipse">
            <a:avLst/>
          </a:prstGeom>
          <a:solidFill>
            <a:srgbClr val="FFFFFF">
              <a:alpha val="66000"/>
            </a:srgbClr>
          </a:solidFill>
          <a:ln/>
        </p:spPr>
        <p:txBody>
          <a:bodyPr/>
          <a:p/>
        </p:txBody>
      </p:sp>
      <p:sp>
        <p:nvSpPr>
          <p:cNvPr id="12" name="Shape 10"/>
          <p:cNvSpPr/>
          <p:nvPr/>
        </p:nvSpPr>
        <p:spPr>
          <a:xfrm>
            <a:off x="6728872" y="4702105"/>
            <a:ext cx="68455" cy="68455"/>
          </a:xfrm>
          <a:prstGeom prst="ellipse">
            <a:avLst/>
          </a:prstGeom>
          <a:solidFill>
            <a:srgbClr val="FFFFFF">
              <a:alpha val="27000"/>
            </a:srgbClr>
          </a:solidFill>
          <a:ln/>
        </p:spPr>
        <p:txBody>
          <a:bodyPr/>
          <a:p/>
        </p:txBody>
      </p:sp>
      <p:sp>
        <p:nvSpPr>
          <p:cNvPr id="13" name="Shape 11"/>
          <p:cNvSpPr/>
          <p:nvPr/>
        </p:nvSpPr>
        <p:spPr>
          <a:xfrm>
            <a:off x="2790235" y="536276"/>
            <a:ext cx="31138" cy="31138"/>
          </a:xfrm>
          <a:prstGeom prst="ellipse">
            <a:avLst/>
          </a:prstGeom>
          <a:solidFill>
            <a:srgbClr val="FFFFFF">
              <a:alpha val="45000"/>
            </a:srgbClr>
          </a:solidFill>
          <a:ln/>
        </p:spPr>
        <p:txBody>
          <a:bodyPr/>
          <a:p/>
        </p:txBody>
      </p:sp>
      <p:sp>
        <p:nvSpPr>
          <p:cNvPr id="14" name="Shape 12"/>
          <p:cNvSpPr/>
          <p:nvPr/>
        </p:nvSpPr>
        <p:spPr>
          <a:xfrm>
            <a:off x="889014" y="4748084"/>
            <a:ext cx="43728" cy="43728"/>
          </a:xfrm>
          <a:prstGeom prst="ellipse">
            <a:avLst/>
          </a:prstGeom>
          <a:solidFill>
            <a:srgbClr val="FFFFFF">
              <a:alpha val="64000"/>
            </a:srgbClr>
          </a:solidFill>
          <a:ln/>
        </p:spPr>
        <p:txBody>
          <a:bodyPr/>
          <a:p/>
        </p:txBody>
      </p:sp>
      <p:sp>
        <p:nvSpPr>
          <p:cNvPr id="15" name="Shape 13"/>
          <p:cNvSpPr/>
          <p:nvPr/>
        </p:nvSpPr>
        <p:spPr>
          <a:xfrm>
            <a:off x="5351725" y="454766"/>
            <a:ext cx="60190" cy="60190"/>
          </a:xfrm>
          <a:prstGeom prst="ellipse">
            <a:avLst/>
          </a:prstGeom>
          <a:solidFill>
            <a:srgbClr val="FFFFFF">
              <a:alpha val="66000"/>
            </a:srgbClr>
          </a:solidFill>
          <a:ln/>
        </p:spPr>
        <p:txBody>
          <a:bodyPr/>
          <a:p/>
        </p:txBody>
      </p:sp>
      <p:sp>
        <p:nvSpPr>
          <p:cNvPr id="16" name="Shape 14"/>
          <p:cNvSpPr/>
          <p:nvPr/>
        </p:nvSpPr>
        <p:spPr>
          <a:xfrm>
            <a:off x="8407009" y="4508752"/>
            <a:ext cx="63182" cy="63182"/>
          </a:xfrm>
          <a:prstGeom prst="ellipse">
            <a:avLst/>
          </a:prstGeom>
          <a:solidFill>
            <a:srgbClr val="FFFFFF">
              <a:alpha val="59000"/>
            </a:srgbClr>
          </a:solidFill>
          <a:ln/>
        </p:spPr>
        <p:txBody>
          <a:bodyPr/>
          <a:p/>
        </p:txBody>
      </p:sp>
      <p:sp>
        <p:nvSpPr>
          <p:cNvPr id="17" name="Shape 15"/>
          <p:cNvSpPr/>
          <p:nvPr/>
        </p:nvSpPr>
        <p:spPr>
          <a:xfrm>
            <a:off x="20550" y="4769457"/>
            <a:ext cx="67580" cy="67580"/>
          </a:xfrm>
          <a:prstGeom prst="ellipse">
            <a:avLst/>
          </a:prstGeom>
          <a:solidFill>
            <a:srgbClr val="FFFFFF">
              <a:alpha val="37000"/>
            </a:srgbClr>
          </a:solidFill>
          <a:ln/>
        </p:spPr>
        <p:txBody>
          <a:bodyPr/>
          <a:p/>
        </p:txBody>
      </p:sp>
      <p:sp>
        <p:nvSpPr>
          <p:cNvPr id="18" name="Shape 16"/>
          <p:cNvSpPr/>
          <p:nvPr/>
        </p:nvSpPr>
        <p:spPr>
          <a:xfrm>
            <a:off x="118094" y="4344645"/>
            <a:ext cx="41074" cy="41074"/>
          </a:xfrm>
          <a:prstGeom prst="ellipse">
            <a:avLst/>
          </a:prstGeom>
          <a:solidFill>
            <a:srgbClr val="FFFFFF">
              <a:alpha val="65000"/>
            </a:srgbClr>
          </a:solidFill>
          <a:ln/>
        </p:spPr>
        <p:txBody>
          <a:bodyPr/>
          <a:p/>
        </p:txBody>
      </p:sp>
      <p:sp>
        <p:nvSpPr>
          <p:cNvPr id="19" name="Shape 17"/>
          <p:cNvSpPr/>
          <p:nvPr/>
        </p:nvSpPr>
        <p:spPr>
          <a:xfrm>
            <a:off x="4138792" y="632090"/>
            <a:ext cx="54800" cy="54800"/>
          </a:xfrm>
          <a:prstGeom prst="ellipse">
            <a:avLst/>
          </a:prstGeom>
          <a:solidFill>
            <a:srgbClr val="FFFFFF">
              <a:alpha val="57000"/>
            </a:srgbClr>
          </a:solidFill>
          <a:ln/>
        </p:spPr>
        <p:txBody>
          <a:bodyPr/>
          <a:p/>
        </p:txBody>
      </p:sp>
      <p:sp>
        <p:nvSpPr>
          <p:cNvPr id="20" name="Shape 18"/>
          <p:cNvSpPr/>
          <p:nvPr/>
        </p:nvSpPr>
        <p:spPr>
          <a:xfrm>
            <a:off x="690647" y="30239"/>
            <a:ext cx="61265" cy="61265"/>
          </a:xfrm>
          <a:prstGeom prst="ellipse">
            <a:avLst/>
          </a:prstGeom>
          <a:solidFill>
            <a:srgbClr val="FFFFFF">
              <a:alpha val="39000"/>
            </a:srgbClr>
          </a:solidFill>
          <a:ln/>
        </p:spPr>
        <p:txBody>
          <a:bodyPr/>
          <a:p/>
        </p:txBody>
      </p:sp>
      <p:sp>
        <p:nvSpPr>
          <p:cNvPr id="21" name="Shape 19"/>
          <p:cNvSpPr/>
          <p:nvPr/>
        </p:nvSpPr>
        <p:spPr>
          <a:xfrm>
            <a:off x="6665524" y="4188554"/>
            <a:ext cx="58122" cy="58122"/>
          </a:xfrm>
          <a:prstGeom prst="ellipse">
            <a:avLst/>
          </a:prstGeom>
          <a:solidFill>
            <a:srgbClr val="FFFFFF">
              <a:alpha val="53000"/>
            </a:srgbClr>
          </a:solidFill>
          <a:ln/>
        </p:spPr>
        <p:txBody>
          <a:bodyPr/>
          <a:p/>
        </p:txBody>
      </p:sp>
      <p:sp>
        <p:nvSpPr>
          <p:cNvPr id="22" name="Shape 20"/>
          <p:cNvSpPr/>
          <p:nvPr/>
        </p:nvSpPr>
        <p:spPr>
          <a:xfrm>
            <a:off x="6603674" y="4589265"/>
            <a:ext cx="27645" cy="27645"/>
          </a:xfrm>
          <a:prstGeom prst="ellipse">
            <a:avLst/>
          </a:prstGeom>
          <a:solidFill>
            <a:srgbClr val="FFFFFF">
              <a:alpha val="43000"/>
            </a:srgbClr>
          </a:solidFill>
          <a:ln/>
        </p:spPr>
        <p:txBody>
          <a:bodyPr/>
          <a:p/>
        </p:txBody>
      </p:sp>
      <p:sp>
        <p:nvSpPr>
          <p:cNvPr id="23" name="Shape 21"/>
          <p:cNvSpPr/>
          <p:nvPr/>
        </p:nvSpPr>
        <p:spPr>
          <a:xfrm>
            <a:off x="613124" y="12238"/>
            <a:ext cx="31392" cy="31392"/>
          </a:xfrm>
          <a:prstGeom prst="ellipse">
            <a:avLst/>
          </a:prstGeom>
          <a:solidFill>
            <a:srgbClr val="FFFFFF">
              <a:alpha val="65000"/>
            </a:srgbClr>
          </a:solidFill>
          <a:ln/>
        </p:spPr>
        <p:txBody>
          <a:bodyPr/>
          <a:p/>
        </p:txBody>
      </p:sp>
      <p:sp>
        <p:nvSpPr>
          <p:cNvPr id="24" name="Shape 22"/>
          <p:cNvSpPr/>
          <p:nvPr/>
        </p:nvSpPr>
        <p:spPr>
          <a:xfrm>
            <a:off x="228328" y="286104"/>
            <a:ext cx="61260" cy="61260"/>
          </a:xfrm>
          <a:prstGeom prst="ellipse">
            <a:avLst/>
          </a:prstGeom>
          <a:solidFill>
            <a:srgbClr val="FFFFFF">
              <a:alpha val="55000"/>
            </a:srgbClr>
          </a:solidFill>
          <a:ln/>
        </p:spPr>
        <p:txBody>
          <a:bodyPr/>
          <a:p/>
        </p:txBody>
      </p:sp>
      <p:sp>
        <p:nvSpPr>
          <p:cNvPr id="25" name="Shape 23"/>
          <p:cNvSpPr/>
          <p:nvPr/>
        </p:nvSpPr>
        <p:spPr>
          <a:xfrm>
            <a:off x="8325775" y="4325492"/>
            <a:ext cx="50037" cy="50037"/>
          </a:xfrm>
          <a:prstGeom prst="ellipse">
            <a:avLst/>
          </a:prstGeom>
          <a:solidFill>
            <a:srgbClr val="FFFFFF">
              <a:alpha val="52000"/>
            </a:srgbClr>
          </a:solidFill>
          <a:ln/>
        </p:spPr>
        <p:txBody>
          <a:bodyPr/>
          <a:p/>
        </p:txBody>
      </p:sp>
      <p:sp>
        <p:nvSpPr>
          <p:cNvPr id="26" name="Shape 24"/>
          <p:cNvSpPr/>
          <p:nvPr/>
        </p:nvSpPr>
        <p:spPr>
          <a:xfrm>
            <a:off x="3530303" y="649065"/>
            <a:ext cx="63349" cy="63349"/>
          </a:xfrm>
          <a:prstGeom prst="ellipse">
            <a:avLst/>
          </a:prstGeom>
          <a:solidFill>
            <a:srgbClr val="FFFFFF">
              <a:alpha val="62000"/>
            </a:srgbClr>
          </a:solidFill>
          <a:ln/>
        </p:spPr>
        <p:txBody>
          <a:bodyPr/>
          <a:p/>
        </p:txBody>
      </p:sp>
      <p:sp>
        <p:nvSpPr>
          <p:cNvPr id="27" name="Shape 25"/>
          <p:cNvSpPr/>
          <p:nvPr/>
        </p:nvSpPr>
        <p:spPr>
          <a:xfrm>
            <a:off x="3685935" y="4092295"/>
            <a:ext cx="39402" cy="39402"/>
          </a:xfrm>
          <a:prstGeom prst="ellipse">
            <a:avLst/>
          </a:prstGeom>
          <a:solidFill>
            <a:srgbClr val="FFFFFF">
              <a:alpha val="77000"/>
            </a:srgbClr>
          </a:solidFill>
          <a:ln/>
        </p:spPr>
        <p:txBody>
          <a:bodyPr/>
          <a:p/>
        </p:txBody>
      </p:sp>
      <p:sp>
        <p:nvSpPr>
          <p:cNvPr id="28" name="Shape 26"/>
          <p:cNvSpPr/>
          <p:nvPr/>
        </p:nvSpPr>
        <p:spPr>
          <a:xfrm>
            <a:off x="1225566" y="634948"/>
            <a:ext cx="67832" cy="67832"/>
          </a:xfrm>
          <a:prstGeom prst="ellipse">
            <a:avLst/>
          </a:prstGeom>
          <a:solidFill>
            <a:srgbClr val="FFFFFF">
              <a:alpha val="68000"/>
            </a:srgbClr>
          </a:solidFill>
          <a:ln/>
        </p:spPr>
        <p:txBody>
          <a:bodyPr/>
          <a:p/>
        </p:txBody>
      </p:sp>
      <p:sp>
        <p:nvSpPr>
          <p:cNvPr id="29" name="Shape 27"/>
          <p:cNvSpPr/>
          <p:nvPr/>
        </p:nvSpPr>
        <p:spPr>
          <a:xfrm>
            <a:off x="940391" y="203259"/>
            <a:ext cx="37674" cy="37674"/>
          </a:xfrm>
          <a:prstGeom prst="ellipse">
            <a:avLst/>
          </a:prstGeom>
          <a:solidFill>
            <a:srgbClr val="FFFFFF">
              <a:alpha val="61000"/>
            </a:srgbClr>
          </a:solidFill>
          <a:ln/>
        </p:spPr>
        <p:txBody>
          <a:bodyPr/>
          <a:p/>
        </p:txBody>
      </p:sp>
      <p:sp>
        <p:nvSpPr>
          <p:cNvPr id="30" name="Shape 28"/>
          <p:cNvSpPr/>
          <p:nvPr/>
        </p:nvSpPr>
        <p:spPr>
          <a:xfrm>
            <a:off x="4187698" y="4088185"/>
            <a:ext cx="33294" cy="33294"/>
          </a:xfrm>
          <a:prstGeom prst="ellipse">
            <a:avLst/>
          </a:prstGeom>
          <a:solidFill>
            <a:srgbClr val="FFFFFF">
              <a:alpha val="60000"/>
            </a:srgbClr>
          </a:solidFill>
          <a:ln/>
        </p:spPr>
        <p:txBody>
          <a:bodyPr/>
          <a:p/>
        </p:txBody>
      </p:sp>
      <p:sp>
        <p:nvSpPr>
          <p:cNvPr id="31" name="Shape 29"/>
          <p:cNvSpPr/>
          <p:nvPr/>
        </p:nvSpPr>
        <p:spPr>
          <a:xfrm>
            <a:off x="8035292" y="4074023"/>
            <a:ext cx="66713" cy="66713"/>
          </a:xfrm>
          <a:prstGeom prst="ellipse">
            <a:avLst/>
          </a:prstGeom>
          <a:solidFill>
            <a:srgbClr val="FFFFFF">
              <a:alpha val="31000"/>
            </a:srgbClr>
          </a:solidFill>
          <a:ln/>
        </p:spPr>
        <p:txBody>
          <a:bodyPr/>
          <a:p/>
        </p:txBody>
      </p:sp>
      <p:sp>
        <p:nvSpPr>
          <p:cNvPr id="32" name="Text 30"/>
          <p:cNvSpPr/>
          <p:nvPr/>
        </p:nvSpPr>
        <p:spPr>
          <a:xfrm>
            <a:off x="0" y="105156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🎟️  Exit Ticket</a:t>
            </a:r>
            <a:endParaRPr lang="en-US" sz="3800" dirty="0"/>
          </a:p>
        </p:txBody>
      </p:sp>
      <p:sp>
        <p:nvSpPr>
          <p:cNvPr id="33" name="Text 31"/>
          <p:cNvSpPr/>
          <p:nvPr/>
        </p:nvSpPr>
        <p:spPr>
          <a:xfrm>
            <a:off x="0" y="192024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Before you go — type in the chat:</a:t>
            </a:r>
            <a:endParaRPr lang="en-US" sz="2200" dirty="0"/>
          </a:p>
        </p:txBody>
      </p:sp>
      <p:sp>
        <p:nvSpPr>
          <p:cNvPr id="34" name="Text 32"/>
          <p:cNvSpPr/>
          <p:nvPr/>
        </p:nvSpPr>
        <p:spPr>
          <a:xfrm>
            <a:off x="0" y="2468880"/>
            <a:ext cx="9144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your name + how many beats!  ✏️  (Maria = 3)</a:t>
            </a:r>
            <a:endParaRPr lang="en-US" sz="3200" dirty="0"/>
          </a:p>
        </p:txBody>
      </p:sp>
      <p:sp>
        <p:nvSpPr>
          <p:cNvPr id="35" name="Text 33"/>
          <p:cNvSpPr/>
          <p:nvPr/>
        </p:nvSpPr>
        <p:spPr>
          <a:xfrm>
            <a:off x="0" y="38404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9B8C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You've got rhythm!  👋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Murray Cohen</dc:creator>
  <cp:lastModifiedBy>Murray Cohen</cp:lastModifiedBy>
  <cp:revision>1</cp:revision>
  <dcterms:created xsi:type="dcterms:W3CDTF">2026-06-12T23:04:45Z</dcterms:created>
  <dcterms:modified xsi:type="dcterms:W3CDTF">2026-06-12T23:04:45Z</dcterms:modified>
</cp:coreProperties>
</file>