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387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CONCEPT deck — replaces the old 39-slide intro. Goal: by the end, every student can clap a word and use the chin trick. 10 minutes max, then 06-2.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'banana' naturally. Then clap it: ba(clap)-na(clap)-na(clap). Like a drum: every word is a little song. Class claps along, muted, cameras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tool of the day. Back of hand under chin, say 'banana' — chin hits hand 3 times. Why it works: your mouth opens for every VOWEL. Everyone tries with their own name. This never lies, even when clapping goes wrong.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 to week 1: remember vowels? THEY make the beats. (Don't go deep into silent-e exceptions today — if someone asks about 'cake', smile: the e is sleeping, remember? 1 beat.)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 each together, chin trick to verify. Ask before each: 'Guess — how many?' Build the pattern: short words 1, bigger words more.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Five quick ones: sun(1) … water(2) … banana(3) … dog(1) … umbrella(3). If most get these, the concept landed — move to 06-2.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5325" y="4464401"/>
            <a:ext cx="57497" cy="57497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7102314" y="50103"/>
            <a:ext cx="68712" cy="68712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1702256" y="4272934"/>
            <a:ext cx="56835" cy="5683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3268462" y="500743"/>
            <a:ext cx="58575" cy="58575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6" name="Shape 4"/>
          <p:cNvSpPr/>
          <p:nvPr/>
        </p:nvSpPr>
        <p:spPr>
          <a:xfrm>
            <a:off x="7556189" y="4166755"/>
            <a:ext cx="67662" cy="67662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7" name="Shape 5"/>
          <p:cNvSpPr/>
          <p:nvPr/>
        </p:nvSpPr>
        <p:spPr>
          <a:xfrm>
            <a:off x="82082" y="682664"/>
            <a:ext cx="55923" cy="5592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1783072" y="4726074"/>
            <a:ext cx="57903" cy="57903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706455" y="4452739"/>
            <a:ext cx="44027" cy="44027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5624326" y="4713431"/>
            <a:ext cx="52632" cy="5263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862489" y="4249229"/>
            <a:ext cx="41303" cy="41303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5309070" y="438031"/>
            <a:ext cx="38775" cy="38775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7381520" y="4562086"/>
            <a:ext cx="30022" cy="30022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1901961" y="4516846"/>
            <a:ext cx="45673" cy="45673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5" name="Shape 13"/>
          <p:cNvSpPr/>
          <p:nvPr/>
        </p:nvSpPr>
        <p:spPr>
          <a:xfrm>
            <a:off x="6187168" y="400837"/>
            <a:ext cx="64458" cy="64458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514276" y="332739"/>
            <a:ext cx="28078" cy="28078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2007314" y="4172867"/>
            <a:ext cx="37819" cy="37819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3233327" y="568383"/>
            <a:ext cx="40893" cy="40893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3061212" y="220290"/>
            <a:ext cx="50780" cy="50780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0" name="Shape 18"/>
          <p:cNvSpPr/>
          <p:nvPr/>
        </p:nvSpPr>
        <p:spPr>
          <a:xfrm>
            <a:off x="3658165" y="4158426"/>
            <a:ext cx="59757" cy="59757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3566763" y="182771"/>
            <a:ext cx="50496" cy="50496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3889946" y="225632"/>
            <a:ext cx="30501" cy="30501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8765720" y="4525236"/>
            <a:ext cx="50227" cy="50227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6849816" y="4252988"/>
            <a:ext cx="66479" cy="66479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420746" y="140157"/>
            <a:ext cx="64313" cy="64313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6" name="Shape 24"/>
          <p:cNvSpPr/>
          <p:nvPr/>
        </p:nvSpPr>
        <p:spPr>
          <a:xfrm>
            <a:off x="3715127" y="634797"/>
            <a:ext cx="35929" cy="35929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7" name="Shape 25"/>
          <p:cNvSpPr/>
          <p:nvPr/>
        </p:nvSpPr>
        <p:spPr>
          <a:xfrm>
            <a:off x="1410666" y="520259"/>
            <a:ext cx="48394" cy="48394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8708022" y="4749597"/>
            <a:ext cx="38391" cy="38391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864103" y="4117122"/>
            <a:ext cx="42318" cy="42318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0" name="Shape 28"/>
          <p:cNvSpPr/>
          <p:nvPr/>
        </p:nvSpPr>
        <p:spPr>
          <a:xfrm>
            <a:off x="2291527" y="337572"/>
            <a:ext cx="51113" cy="51113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1" name="Shape 29"/>
          <p:cNvSpPr/>
          <p:nvPr/>
        </p:nvSpPr>
        <p:spPr>
          <a:xfrm>
            <a:off x="6535815" y="4542643"/>
            <a:ext cx="72073" cy="72073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2" name="Shape 30"/>
          <p:cNvSpPr/>
          <p:nvPr/>
        </p:nvSpPr>
        <p:spPr>
          <a:xfrm>
            <a:off x="1452272" y="262521"/>
            <a:ext cx="38594" cy="38594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3" name="Shape 31"/>
          <p:cNvSpPr/>
          <p:nvPr/>
        </p:nvSpPr>
        <p:spPr>
          <a:xfrm>
            <a:off x="8202846" y="4544113"/>
            <a:ext cx="30268" cy="30268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4" name="Shape 32"/>
          <p:cNvSpPr/>
          <p:nvPr/>
        </p:nvSpPr>
        <p:spPr>
          <a:xfrm>
            <a:off x="8450894" y="497707"/>
            <a:ext cx="55324" cy="5532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5" name="Shape 33"/>
          <p:cNvSpPr/>
          <p:nvPr/>
        </p:nvSpPr>
        <p:spPr>
          <a:xfrm>
            <a:off x="6370172" y="583027"/>
            <a:ext cx="31298" cy="31298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6" name="Shape 34"/>
          <p:cNvSpPr/>
          <p:nvPr/>
        </p:nvSpPr>
        <p:spPr>
          <a:xfrm>
            <a:off x="217319" y="4492966"/>
            <a:ext cx="53357" cy="5335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7" name="Shape 35"/>
          <p:cNvSpPr/>
          <p:nvPr/>
        </p:nvSpPr>
        <p:spPr>
          <a:xfrm>
            <a:off x="7720328" y="4563687"/>
            <a:ext cx="57569" cy="57569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8" name="Shape 36"/>
          <p:cNvSpPr/>
          <p:nvPr/>
        </p:nvSpPr>
        <p:spPr>
          <a:xfrm>
            <a:off x="5456770" y="597226"/>
            <a:ext cx="40701" cy="40701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9" name="Shape 37"/>
          <p:cNvSpPr/>
          <p:nvPr/>
        </p:nvSpPr>
        <p:spPr>
          <a:xfrm>
            <a:off x="1347213" y="4397018"/>
            <a:ext cx="48975" cy="48975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0" name="Shape 38"/>
          <p:cNvSpPr/>
          <p:nvPr/>
        </p:nvSpPr>
        <p:spPr>
          <a:xfrm>
            <a:off x="6472469" y="3819"/>
            <a:ext cx="52179" cy="52179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1" name="Shape 39"/>
          <p:cNvSpPr/>
          <p:nvPr/>
        </p:nvSpPr>
        <p:spPr>
          <a:xfrm>
            <a:off x="357172" y="4802873"/>
            <a:ext cx="72344" cy="72344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is a Syllable?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Words have beats 🥁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blurRad="127000" dist="508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syllable = ONE beat of sound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600200"/>
            <a:ext cx="9144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0" dirty="0">
                <a:solidFill>
                  <a:srgbClr val="000000"/>
                </a:solidFill>
              </a:rPr>
              <a:t>🍌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1546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</a:t>
            </a:r>
            <a:r>
              <a:rPr lang="en-US" sz="5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nan</a:t>
            </a:r>
            <a:r>
              <a:rPr lang="en-US" sz="5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0" y="411480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👏  👏   =  3 beats!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TRICK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🖐️  The chin trick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645920"/>
            <a:ext cx="9144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000" dirty="0">
                <a:solidFill>
                  <a:srgbClr val="000000"/>
                </a:solidFill>
              </a:rPr>
              <a:t>🗣️🖐️</a:t>
            </a:r>
            <a:endParaRPr lang="en-US" sz="9000" dirty="0"/>
          </a:p>
        </p:txBody>
      </p:sp>
      <p:sp>
        <p:nvSpPr>
          <p:cNvPr id="8" name="Text 6"/>
          <p:cNvSpPr/>
          <p:nvPr/>
        </p:nvSpPr>
        <p:spPr>
          <a:xfrm>
            <a:off x="0" y="310896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Hand under your chin. Say the word.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0" y="374904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Every time your chin DROPS = one beat!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 Every beat has a VOWEL!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82880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</a:t>
            </a: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nan</a:t>
            </a: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0" y="274320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</a:t>
            </a: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· n</a:t>
            </a: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 · </a:t>
            </a: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0" y="384048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 vowels = 3 beats. The vowel is the heart of every beat! ❤️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beat … 2 beats … 3 beats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783080"/>
            <a:ext cx="260604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8" name="Text 6"/>
          <p:cNvSpPr/>
          <p:nvPr/>
        </p:nvSpPr>
        <p:spPr>
          <a:xfrm>
            <a:off x="594360" y="196596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🐕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1417320" y="19202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dog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417320" y="25146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👏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383280" y="1783080"/>
            <a:ext cx="260604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474720" y="196596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☀️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297680" y="19202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sun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297680" y="25146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👏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263640" y="1783080"/>
            <a:ext cx="260604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6" name="Text 14"/>
          <p:cNvSpPr/>
          <p:nvPr/>
        </p:nvSpPr>
        <p:spPr>
          <a:xfrm>
            <a:off x="6355080" y="196596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🍎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7178040" y="19202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</a:t>
            </a: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2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ple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178040" y="25146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👏👏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502920" y="3291840"/>
            <a:ext cx="260604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594360" y="347472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💧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1417320" y="34290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</a:t>
            </a: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2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ter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41732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👏👏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3383280" y="3291840"/>
            <a:ext cx="260604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3474720" y="347472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🍌</a:t>
            </a:r>
            <a:endParaRPr lang="en-US" sz="4400" dirty="0"/>
          </a:p>
        </p:txBody>
      </p:sp>
      <p:sp>
        <p:nvSpPr>
          <p:cNvPr id="25" name="Text 23"/>
          <p:cNvSpPr/>
          <p:nvPr/>
        </p:nvSpPr>
        <p:spPr>
          <a:xfrm>
            <a:off x="4297680" y="34290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</a:t>
            </a: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2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nan</a:t>
            </a: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429768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👏👏👏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6263640" y="3291840"/>
            <a:ext cx="260604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8" name="Text 26"/>
          <p:cNvSpPr/>
          <p:nvPr/>
        </p:nvSpPr>
        <p:spPr>
          <a:xfrm>
            <a:off x="6355080" y="347472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</a:rPr>
              <a:t>☂️</a:t>
            </a:r>
            <a:endParaRPr lang="en-US" sz="4400" dirty="0"/>
          </a:p>
        </p:txBody>
      </p:sp>
      <p:sp>
        <p:nvSpPr>
          <p:cNvPr id="29" name="Text 27"/>
          <p:cNvSpPr/>
          <p:nvPr/>
        </p:nvSpPr>
        <p:spPr>
          <a:xfrm>
            <a:off x="7178040" y="34290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um</a:t>
            </a: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2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brel</a:t>
            </a: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717804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👏👏👏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Quick check — type the number of beats!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blurRad="101600" dist="38100" dir="54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“apple”</a:t>
            </a: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the word AND the number!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Macintosh PowerPoint</Application>
  <PresentationFormat>On-screen Show (16:9)</PresentationFormat>
  <Paragraphs>62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Rounded MT Bold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Mary Beth Fielder</cp:lastModifiedBy>
  <cp:revision>1</cp:revision>
  <dcterms:created xsi:type="dcterms:W3CDTF">2026-06-12T23:32:49Z</dcterms:created>
  <dcterms:modified xsi:type="dcterms:W3CDTF">2026-06-13T00:18:07Z</dcterms:modified>
</cp:coreProperties>
</file>