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10.mp3" ContentType="audio/mpeg"/>
  <Override PartName="/ppt/media/media1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media/media9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jpg" ContentType="image/jpeg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736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01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ORIGINAL TEACHER INSTRUCTIONS (moved off slide 1):</a:t>
            </a:r>
          </a:p>
          <a:p>
            <a:r>
              <a:rPr dirty="0"/>
              <a:t>👩‍🏫 Teacher Instructions</a:t>
            </a:r>
          </a:p>
          <a:p>
            <a:endParaRPr dirty="0"/>
          </a:p>
          <a:p>
            <a:r>
              <a:rPr dirty="0"/>
              <a:t>1. Show each image.</a:t>
            </a:r>
          </a:p>
          <a:p>
            <a:r>
              <a:rPr dirty="0"/>
              <a:t>2. Ask students to say the word.</a:t>
            </a:r>
          </a:p>
          <a:p>
            <a:r>
              <a:rPr dirty="0"/>
              <a:t>3. Clap and count syllables together.</a:t>
            </a:r>
          </a:p>
          <a:p>
            <a:r>
              <a:rPr dirty="0"/>
              <a:t>4. Show the syllable breakdown (e.g., to-MA-to).</a:t>
            </a:r>
          </a:p>
          <a:p>
            <a:r>
              <a:rPr dirty="0"/>
              <a:t>5. Emphasize the stressed syllable.</a:t>
            </a:r>
          </a:p>
          <a:p>
            <a:r>
              <a:rPr dirty="0"/>
              <a:t>6. Optional: Have students write it in chat.</a:t>
            </a:r>
          </a:p>
          <a:p>
            <a:endParaRPr dirty="0"/>
          </a:p>
          <a:p>
            <a:r>
              <a:rPr dirty="0"/>
              <a:t>FLOW: play/say each word naturally → students clap + chin trick → typed count in chat → echo the breakdown (HOS-pi-</a:t>
            </a:r>
            <a:r>
              <a:rPr dirty="0" err="1"/>
              <a:t>tal</a:t>
            </a:r>
            <a:r>
              <a:rPr dirty="0"/>
              <a:t>) muted choral ×2 → quick circling: who has been to a hospital? Recordings: click the audio icon on each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Say/play 'hello' naturally twice. Students clap + chin trick, type the beat count in chat. Then echo the breakdown together (muted choral ×2). Quick circling: a question connecting 'hello' to their lives.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Say/play 'surprise' naturally twice. Students clap + chin trick, type the beat count in chat. Then echo the breakdown together (muted choral ×2). Quick circling: a question connecting 'surprise' to their lives.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Say/play 'hospital' naturally twice. Students clap + chin trick, type the beat count in chat. Then echo the breakdown together (muted choral ×2). Quick circling: a question connecting 'hospital' to their lives.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Say/play 'important' naturally twice. Students clap + chin trick, type the beat count in chat. Then echo the breakdown together (muted choral ×2). Quick circling: a question connecting 'important' to their lives.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Say/play 'potato' naturally twice. Students clap + chin trick, type the beat count in chat. Then echo the breakdown together (muted choral ×2). Quick circling: a question connecting 'potato' to their lives.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Say/play 'remember' naturally twice. Students clap + chin trick, type the beat count in chat. Then echo the breakdown together (muted choral ×2). Quick circling: a question connecting 'remember' to their lives.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Say/play 'celebrate' naturally twice. Students clap + chin trick, type the beat count in chat. Then echo the breakdown together (muted choral ×2). Quick circling: a question connecting 'celebrate' to their lives.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Say/play 'together' naturally twice. Students clap + chin trick, type the beat count in chat. Then echo the breakdown together (muted choral ×2). Quick circling: a question connecting 'together' to their lives.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Say/play 'money' naturally twice. Students clap + chin trick, type the beat count in chat. Then echo the breakdown together (muted choral ×2). Quick circling: a question connecting 'money' to their lives.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Say/play 'phone call' naturally twice. Students clap + chin trick, type the beat count in chat. Then echo the breakdown together (muted choral ×2). Quick circling: a question connecting 'phone call' to their lives.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microsoft.com/office/2007/relationships/media" Target="../media/media9.mp3"/><Relationship Id="rId2" Type="http://schemas.openxmlformats.org/officeDocument/2006/relationships/audio" Target="../media/media9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9.jpg"/><Relationship Id="rId6" Type="http://schemas.openxmlformats.org/officeDocument/2006/relationships/image" Target="../media/image2.png"/></Relationships>
</file>

<file path=ppt/slides/_rels/slide11.xml.rels><?xml version='1.0' encoding='UTF-8' standalone='yes'?>
<Relationships xmlns="http://schemas.openxmlformats.org/package/2006/relationships"><Relationship Id="rId1" Type="http://schemas.microsoft.com/office/2007/relationships/media" Target="../media/media10.mp3"/><Relationship Id="rId2" Type="http://schemas.openxmlformats.org/officeDocument/2006/relationships/audio" Target="../media/media10.mp3"/><Relationship Id="rId3" Type="http://schemas.microsoft.com/office/2007/relationships/media" Target="../media/media11.mp3"/><Relationship Id="rId4" Type="http://schemas.openxmlformats.org/officeDocument/2006/relationships/audio" Target="../media/media11.mp3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1.xml"/><Relationship Id="rId7" Type="http://schemas.openxmlformats.org/officeDocument/2006/relationships/image" Target="../media/image10.jpg"/><Relationship Id="rId8" Type="http://schemas.openxmlformats.org/officeDocument/2006/relationships/image" Target="../media/image2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jpg"/><Relationship Id="rId6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microsoft.com/office/2007/relationships/media" Target="../media/media2.mp3"/><Relationship Id="rId2" Type="http://schemas.openxmlformats.org/officeDocument/2006/relationships/audio" Target="../media/media2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.jpg"/><Relationship Id="rId6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microsoft.com/office/2007/relationships/media" Target="../media/media3.mp3"/><Relationship Id="rId2" Type="http://schemas.openxmlformats.org/officeDocument/2006/relationships/audio" Target="../media/media3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4.jpg"/><Relationship Id="rId6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1" Type="http://schemas.microsoft.com/office/2007/relationships/media" Target="../media/media4.mp3"/><Relationship Id="rId2" Type="http://schemas.openxmlformats.org/officeDocument/2006/relationships/audio" Target="../media/media4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5.jpg"/><Relationship Id="rId6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microsoft.com/office/2007/relationships/media" Target="../media/media5.mp3"/><Relationship Id="rId2" Type="http://schemas.openxmlformats.org/officeDocument/2006/relationships/audio" Target="../media/media5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6.jpg"/><Relationship Id="rId6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microsoft.com/office/2007/relationships/media" Target="../media/media6.mp3"/><Relationship Id="rId2" Type="http://schemas.openxmlformats.org/officeDocument/2006/relationships/audio" Target="../media/media6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7.jpg"/><Relationship Id="rId6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microsoft.com/office/2007/relationships/media" Target="../media/media7.mp3"/><Relationship Id="rId2" Type="http://schemas.openxmlformats.org/officeDocument/2006/relationships/audio" Target="../media/media7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8.jpg"/><Relationship Id="rId6" Type="http://schemas.openxmlformats.org/officeDocument/2006/relationships/image" Target="../media/image2.png"/></Relationships>
</file>

<file path=ppt/slides/_rels/slide9.xml.rels><?xml version='1.0' encoding='UTF-8' standalone='yes'?>
<Relationships xmlns="http://schemas.openxmlformats.org/package/2006/relationships"><Relationship Id="rId1" Type="http://schemas.microsoft.com/office/2007/relationships/media" Target="../media/media8.mp3"/><Relationship Id="rId2" Type="http://schemas.openxmlformats.org/officeDocument/2006/relationships/audio" Target="../media/media8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9.jp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13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1234440"/>
            <a:ext cx="9144000" cy="563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500" b="1">
                <a:solidFill>
                  <a:srgbClr val="FFD23F"/>
                </a:solidFill>
                <a:latin typeface="Arial Rounded MT Bold"/>
              </a:rPr>
              <a:t>M U R R A Y ' S   E N G L I S 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1351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600" b="1">
                <a:solidFill>
                  <a:srgbClr val="FFFFFF"/>
                </a:solidFill>
                <a:latin typeface="Arial Rounded MT Bold"/>
              </a:rPr>
              <a:t>Real Life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66160"/>
            <a:ext cx="9144000" cy="690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0">
                <a:solidFill>
                  <a:srgbClr val="9B8CFF"/>
                </a:solidFill>
                <a:latin typeface="Helvetica Neue"/>
              </a:rPr>
              <a:t>Big words from YOUR life — cut into beats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40480" y="4423410"/>
            <a:ext cx="1463040" cy="822960"/>
          </a:xfrm>
          <a:prstGeom prst="roundRect">
            <a:avLst/>
          </a:prstGeom>
          <a:solidFill>
            <a:srgbClr val="FFD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0" y="4526280"/>
            <a:ext cx="9144000" cy="8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600" b="1">
                <a:solidFill>
                  <a:srgbClr val="161339"/>
                </a:solidFill>
                <a:latin typeface="Arial Rounded MT Bold"/>
              </a:rPr>
              <a:t>DAY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phone call.png"/>
          <p:cNvPicPr>
            <a:picLocks noChangeAspect="1"/>
          </p:cNvPicPr>
          <p:nvPr/>
        </p:nvPicPr>
        <p:blipFill>
          <a:blip r:embed="rId5"/>
          <a:srcRect l="10973" r="9475"/>
          <a:stretch>
            <a:fillRect/>
          </a:stretch>
        </p:blipFill>
        <p:spPr>
          <a:xfrm>
            <a:off x="-1305661" y="-146303"/>
            <a:ext cx="5234332" cy="9857231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0286" y="407987"/>
            <a:ext cx="4291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200"/>
            </a:pPr>
            <a:r>
              <a:rPr lang="en-US" sz="7200" dirty="0">
                <a:latin typeface="+mj-lt"/>
                <a:ea typeface="+mj-ea"/>
                <a:cs typeface="+mj-cs"/>
              </a:rPr>
              <a:t>hello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8344" y="2601685"/>
            <a:ext cx="4503056" cy="361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defRPr sz="4200"/>
            </a:pPr>
            <a:r>
              <a:rPr lang="en-US" sz="7200" dirty="0"/>
              <a:t>hel-LO</a:t>
            </a:r>
          </a:p>
        </p:txBody>
      </p:sp>
      <p:pic>
        <p:nvPicPr>
          <p:cNvPr id="6" name="pronunciation_en_hello.mp3">
            <a:hlinkClick r:id="" action="ppaction://media"/>
            <a:extLst>
              <a:ext uri="{FF2B5EF4-FFF2-40B4-BE49-F238E27FC236}">
                <a16:creationId xmlns:a16="http://schemas.microsoft.com/office/drawing/2014/main" id="{860F2F02-CFE0-3CFF-7218-D7FF5DF61C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1" y="15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3658" y="1303406"/>
            <a:ext cx="4182836" cy="1032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200"/>
            </a:pPr>
            <a:r>
              <a:rPr lang="en-US" sz="8000" dirty="0">
                <a:latin typeface="+mj-lt"/>
                <a:ea typeface="+mj-ea"/>
                <a:cs typeface="+mj-cs"/>
              </a:rPr>
              <a:t>s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urprise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supri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386" y="660205"/>
            <a:ext cx="3583036" cy="536784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4312365" y="3399738"/>
            <a:ext cx="4094129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defRPr sz="4200"/>
            </a:pPr>
            <a:r>
              <a:rPr lang="en-US" sz="8000" dirty="0"/>
              <a:t>sur-PRISE</a:t>
            </a:r>
          </a:p>
        </p:txBody>
      </p:sp>
      <p:pic>
        <p:nvPicPr>
          <p:cNvPr id="5" name="pronunciation_en_surprise.mp3">
            <a:hlinkClick r:id="" action="ppaction://media"/>
            <a:extLst>
              <a:ext uri="{FF2B5EF4-FFF2-40B4-BE49-F238E27FC236}">
                <a16:creationId xmlns:a16="http://schemas.microsoft.com/office/drawing/2014/main" id="{BA7AA5FE-2D4B-5B83-7617-6E8129913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250" y="596197"/>
            <a:ext cx="812800" cy="812800"/>
          </a:xfrm>
          <a:prstGeom prst="rect">
            <a:avLst/>
          </a:prstGeom>
        </p:spPr>
      </p:pic>
      <p:pic>
        <p:nvPicPr>
          <p:cNvPr id="6" name="pronunciation_en_surprise!.mp3">
            <a:hlinkClick r:id="" action="ppaction://media"/>
            <a:extLst>
              <a:ext uri="{FF2B5EF4-FFF2-40B4-BE49-F238E27FC236}">
                <a16:creationId xmlns:a16="http://schemas.microsoft.com/office/drawing/2014/main" id="{A6979C58-2581-946F-0046-2181912CCF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36035" y="66020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C03F-9488-8E44-10E6-344582DA6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4B60B-1767-3D01-87CB-F9BACE02E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1221" y="479493"/>
            <a:ext cx="4094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200"/>
            </a:pP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hospital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hospi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07" y="660205"/>
            <a:ext cx="3795515" cy="568616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4421221" y="1984443"/>
            <a:ext cx="439620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defRPr sz="4200"/>
            </a:pPr>
            <a:r>
              <a:rPr lang="en-US" sz="8000" dirty="0"/>
              <a:t>HOS-pi-</a:t>
            </a:r>
            <a:r>
              <a:rPr lang="en-US" sz="8000" dirty="0" err="1"/>
              <a:t>tal</a:t>
            </a:r>
            <a:endParaRPr lang="en-US" sz="8000" dirty="0"/>
          </a:p>
        </p:txBody>
      </p:sp>
      <p:pic>
        <p:nvPicPr>
          <p:cNvPr id="5" name="pronunciation_en_hospital.mp3">
            <a:hlinkClick r:id="" action="ppaction://media"/>
            <a:extLst>
              <a:ext uri="{FF2B5EF4-FFF2-40B4-BE49-F238E27FC236}">
                <a16:creationId xmlns:a16="http://schemas.microsoft.com/office/drawing/2014/main" id="{4BDD0DAC-0592-EB58-3D64-F12DD368EE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114" y="89988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7509" y="723898"/>
            <a:ext cx="4501582" cy="149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200"/>
            </a:pPr>
            <a:r>
              <a:rPr lang="en-US" sz="8000" dirty="0">
                <a:latin typeface="+mj-lt"/>
                <a:ea typeface="+mj-ea"/>
                <a:cs typeface="+mj-cs"/>
              </a:rPr>
              <a:t>important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510" y="2405067"/>
            <a:ext cx="4501582" cy="3729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defRPr sz="4200"/>
            </a:pPr>
            <a:r>
              <a:rPr lang="en-US" sz="6600" dirty="0"/>
              <a:t>im-POR-tant</a:t>
            </a:r>
          </a:p>
        </p:txBody>
      </p:sp>
      <p:pic>
        <p:nvPicPr>
          <p:cNvPr id="3" name="Picture 2" descr="important.png"/>
          <p:cNvPicPr>
            <a:picLocks noChangeAspect="1"/>
          </p:cNvPicPr>
          <p:nvPr/>
        </p:nvPicPr>
        <p:blipFill>
          <a:blip r:embed="rId5"/>
          <a:srcRect l="11536" r="6667"/>
          <a:stretch>
            <a:fillRect/>
          </a:stretch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  <p:pic>
        <p:nvPicPr>
          <p:cNvPr id="5" name="pronunciation_en_important (1).mp3">
            <a:hlinkClick r:id="" action="ppaction://media"/>
            <a:extLst>
              <a:ext uri="{FF2B5EF4-FFF2-40B4-BE49-F238E27FC236}">
                <a16:creationId xmlns:a16="http://schemas.microsoft.com/office/drawing/2014/main" id="{5A40D1D9-E7C2-2496-2664-126D1FCFE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0743" y="31749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otato.png"/>
          <p:cNvPicPr>
            <a:picLocks noChangeAspect="1"/>
          </p:cNvPicPr>
          <p:nvPr/>
        </p:nvPicPr>
        <p:blipFill>
          <a:blip r:embed="rId5"/>
          <a:srcRect l="14595" r="14817" b="-1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48707" y="365125"/>
            <a:ext cx="3244922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200"/>
            </a:pPr>
            <a:r>
              <a:rPr lang="en-US" sz="8000" dirty="0">
                <a:latin typeface="+mj-lt"/>
                <a:ea typeface="+mj-ea"/>
                <a:cs typeface="+mj-cs"/>
              </a:rPr>
              <a:t>potato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3630" y="2434201"/>
            <a:ext cx="3614056" cy="343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defRPr sz="4200"/>
            </a:pPr>
            <a:r>
              <a:rPr lang="en-US" sz="7200" dirty="0"/>
              <a:t>po-TA-to</a:t>
            </a:r>
          </a:p>
        </p:txBody>
      </p:sp>
      <p:pic>
        <p:nvPicPr>
          <p:cNvPr id="5" name="pronunciation_en_potato.mp3">
            <a:hlinkClick r:id="" action="ppaction://media"/>
            <a:extLst>
              <a:ext uri="{FF2B5EF4-FFF2-40B4-BE49-F238E27FC236}">
                <a16:creationId xmlns:a16="http://schemas.microsoft.com/office/drawing/2014/main" id="{14B3D2E9-DFFE-CE90-B883-71E2DF63F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228" y="202780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remember.png"/>
          <p:cNvPicPr>
            <a:picLocks noChangeAspect="1"/>
          </p:cNvPicPr>
          <p:nvPr/>
        </p:nvPicPr>
        <p:blipFill>
          <a:blip r:embed="rId5"/>
          <a:srcRect l="2359" r="18089"/>
          <a:stretch>
            <a:fillRect/>
          </a:stretch>
        </p:blipFill>
        <p:spPr>
          <a:xfrm>
            <a:off x="-5524" y="10"/>
            <a:ext cx="3641692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7330" y="1072016"/>
            <a:ext cx="4818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200"/>
            </a:pPr>
            <a:r>
              <a:rPr lang="en-US" sz="8000" dirty="0">
                <a:latin typeface="+mj-lt"/>
                <a:ea typeface="+mj-ea"/>
                <a:cs typeface="+mj-cs"/>
              </a:rPr>
              <a:t>remember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8229" y="3061607"/>
            <a:ext cx="4957843" cy="2239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defRPr sz="4200"/>
            </a:pPr>
            <a:r>
              <a:rPr lang="en-US" sz="8000" dirty="0"/>
              <a:t>re-MEM-</a:t>
            </a:r>
            <a:r>
              <a:rPr lang="en-US" sz="8000" dirty="0" err="1"/>
              <a:t>ber</a:t>
            </a:r>
            <a:endParaRPr lang="en-US" sz="8000" dirty="0"/>
          </a:p>
        </p:txBody>
      </p:sp>
      <p:pic>
        <p:nvPicPr>
          <p:cNvPr id="5" name="pronunciation_en_remember.mp3">
            <a:hlinkClick r:id="" action="ppaction://media"/>
            <a:extLst>
              <a:ext uri="{FF2B5EF4-FFF2-40B4-BE49-F238E27FC236}">
                <a16:creationId xmlns:a16="http://schemas.microsoft.com/office/drawing/2014/main" id="{C127DB05-95BA-FCB2-0604-32CC02CDF4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628" y="25354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0060" y="4777739"/>
            <a:ext cx="2564242" cy="141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200"/>
            </a:pPr>
            <a:r>
              <a:rPr lang="en-US" sz="4800" dirty="0">
                <a:latin typeface="+mj-lt"/>
                <a:ea typeface="+mj-ea"/>
                <a:cs typeface="+mj-cs"/>
              </a:rPr>
              <a:t>celebrate</a:t>
            </a:r>
          </a:p>
        </p:txBody>
      </p:sp>
      <p:pic>
        <p:nvPicPr>
          <p:cNvPr id="3" name="Picture 2" descr="celebrate.png"/>
          <p:cNvPicPr>
            <a:picLocks noChangeAspect="1"/>
          </p:cNvPicPr>
          <p:nvPr/>
        </p:nvPicPr>
        <p:blipFill>
          <a:blip r:embed="rId5"/>
          <a:srcRect t="11247" b="14069"/>
          <a:stretch>
            <a:fillRect/>
          </a:stretch>
        </p:blipFill>
        <p:spPr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sX0" fmla="*/ 0 w 1371600"/>
              <a:gd name="csY0" fmla="*/ 0 h 13716"/>
              <a:gd name="csX1" fmla="*/ 685800 w 1371600"/>
              <a:gd name="csY1" fmla="*/ 0 h 13716"/>
              <a:gd name="csX2" fmla="*/ 1371600 w 1371600"/>
              <a:gd name="csY2" fmla="*/ 0 h 13716"/>
              <a:gd name="csX3" fmla="*/ 1371600 w 1371600"/>
              <a:gd name="csY3" fmla="*/ 13716 h 13716"/>
              <a:gd name="csX4" fmla="*/ 713232 w 1371600"/>
              <a:gd name="csY4" fmla="*/ 13716 h 13716"/>
              <a:gd name="csX5" fmla="*/ 0 w 1371600"/>
              <a:gd name="csY5" fmla="*/ 13716 h 13716"/>
              <a:gd name="csX6" fmla="*/ 0 w 1371600"/>
              <a:gd name="csY6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127" y="2892"/>
                  <a:pt x="1371229" y="8681"/>
                  <a:pt x="1371600" y="13716"/>
                </a:cubicBezTo>
                <a:cubicBezTo>
                  <a:pt x="1107995" y="21892"/>
                  <a:pt x="1033361" y="28370"/>
                  <a:pt x="713232" y="13716"/>
                </a:cubicBezTo>
                <a:cubicBezTo>
                  <a:pt x="393103" y="-938"/>
                  <a:pt x="289343" y="38649"/>
                  <a:pt x="0" y="13716"/>
                </a:cubicBezTo>
                <a:cubicBezTo>
                  <a:pt x="227" y="7219"/>
                  <a:pt x="197" y="5990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228" y="6235"/>
                  <a:pt x="1371259" y="10206"/>
                  <a:pt x="1371600" y="13716"/>
                </a:cubicBezTo>
                <a:cubicBezTo>
                  <a:pt x="1176823" y="-5981"/>
                  <a:pt x="900830" y="5417"/>
                  <a:pt x="713232" y="13716"/>
                </a:cubicBezTo>
                <a:cubicBezTo>
                  <a:pt x="525634" y="22015"/>
                  <a:pt x="282837" y="1152"/>
                  <a:pt x="0" y="13716"/>
                </a:cubicBezTo>
                <a:cubicBezTo>
                  <a:pt x="596" y="8712"/>
                  <a:pt x="320" y="342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90720" y="4777739"/>
            <a:ext cx="5173220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4200"/>
            </a:pPr>
            <a:r>
              <a:rPr lang="en-US" sz="4800" dirty="0"/>
              <a:t>CEL-e-</a:t>
            </a:r>
            <a:r>
              <a:rPr lang="en-US" sz="4800" dirty="0" err="1"/>
              <a:t>brate</a:t>
            </a:r>
            <a:endParaRPr lang="en-US" sz="4800" dirty="0"/>
          </a:p>
        </p:txBody>
      </p:sp>
      <p:pic>
        <p:nvPicPr>
          <p:cNvPr id="5" name="pronunciation_en_celebrate.mp3">
            <a:hlinkClick r:id="" action="ppaction://media"/>
            <a:extLst>
              <a:ext uri="{FF2B5EF4-FFF2-40B4-BE49-F238E27FC236}">
                <a16:creationId xmlns:a16="http://schemas.microsoft.com/office/drawing/2014/main" id="{783CCC81-EAD6-D5E9-B780-889DDA6C42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4172" y="14877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2364" y="783387"/>
            <a:ext cx="4094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200"/>
            </a:pP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together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togeth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86" y="660206"/>
            <a:ext cx="3583036" cy="536784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4421221" y="2387215"/>
            <a:ext cx="440492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defRPr sz="4200"/>
            </a:pPr>
            <a:r>
              <a:rPr lang="en-US" sz="7200" dirty="0"/>
              <a:t>to-GETH-er</a:t>
            </a:r>
          </a:p>
        </p:txBody>
      </p:sp>
      <p:pic>
        <p:nvPicPr>
          <p:cNvPr id="5" name="pronunciation_en_together.mp3">
            <a:hlinkClick r:id="" action="ppaction://media"/>
            <a:extLst>
              <a:ext uri="{FF2B5EF4-FFF2-40B4-BE49-F238E27FC236}">
                <a16:creationId xmlns:a16="http://schemas.microsoft.com/office/drawing/2014/main" id="{4B54804E-5A6D-CCF0-DF12-156DFB6C4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12504" y="63336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money.png"/>
          <p:cNvPicPr>
            <a:picLocks noChangeAspect="1"/>
          </p:cNvPicPr>
          <p:nvPr/>
        </p:nvPicPr>
        <p:blipFill>
          <a:blip r:embed="rId5"/>
          <a:srcRect l="12382" r="8066"/>
          <a:stretch>
            <a:fillRect/>
          </a:stretch>
        </p:blipFill>
        <p:spPr>
          <a:xfrm>
            <a:off x="-5524" y="10"/>
            <a:ext cx="3641692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0286" y="407987"/>
            <a:ext cx="4291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200"/>
            </a:pPr>
            <a:r>
              <a:rPr lang="en-US" sz="8000" dirty="0">
                <a:latin typeface="+mj-lt"/>
                <a:ea typeface="+mj-ea"/>
                <a:cs typeface="+mj-cs"/>
              </a:rPr>
              <a:t>money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3030" y="1868487"/>
            <a:ext cx="45683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defRPr sz="4200"/>
            </a:pPr>
            <a:r>
              <a:rPr lang="en-US" sz="8000" dirty="0"/>
              <a:t>MON-</a:t>
            </a:r>
            <a:r>
              <a:rPr lang="en-US" sz="8000" dirty="0" err="1"/>
              <a:t>ey</a:t>
            </a:r>
            <a:endParaRPr lang="en-US" sz="8000" dirty="0"/>
          </a:p>
        </p:txBody>
      </p:sp>
      <p:pic>
        <p:nvPicPr>
          <p:cNvPr id="5" name="pronunciation_en_money.mp3">
            <a:hlinkClick r:id="" action="ppaction://media"/>
            <a:extLst>
              <a:ext uri="{FF2B5EF4-FFF2-40B4-BE49-F238E27FC236}">
                <a16:creationId xmlns:a16="http://schemas.microsoft.com/office/drawing/2014/main" id="{DC20E788-7253-7F8B-DB4B-3749D108BD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9228" y="66436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phone call.png"/>
          <p:cNvPicPr>
            <a:picLocks noChangeAspect="1"/>
          </p:cNvPicPr>
          <p:nvPr/>
        </p:nvPicPr>
        <p:blipFill>
          <a:blip r:embed="rId5"/>
          <a:srcRect l="10973" r="9475"/>
          <a:stretch>
            <a:fillRect/>
          </a:stretch>
        </p:blipFill>
        <p:spPr>
          <a:xfrm>
            <a:off x="-5524" y="10"/>
            <a:ext cx="3641692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0286" y="407987"/>
            <a:ext cx="4291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200"/>
            </a:pPr>
            <a:r>
              <a:rPr lang="en-US" sz="7200" dirty="0">
                <a:latin typeface="+mj-lt"/>
                <a:ea typeface="+mj-ea"/>
                <a:cs typeface="+mj-cs"/>
              </a:rPr>
              <a:t>phone call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8344" y="2601685"/>
            <a:ext cx="4503056" cy="361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defRPr sz="4200"/>
            </a:pPr>
            <a:r>
              <a:rPr lang="en-US" sz="7200" dirty="0"/>
              <a:t>PHONE call</a:t>
            </a:r>
          </a:p>
        </p:txBody>
      </p:sp>
      <p:pic>
        <p:nvPicPr>
          <p:cNvPr id="5" name="pronunciation_en_phone_call.mp3">
            <a:hlinkClick r:id="" action="ppaction://media"/>
            <a:extLst>
              <a:ext uri="{FF2B5EF4-FFF2-40B4-BE49-F238E27FC236}">
                <a16:creationId xmlns:a16="http://schemas.microsoft.com/office/drawing/2014/main" id="{A8511F0E-CE72-2965-03D2-BE3AF4375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0543" y="158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610</Words>
  <Application>Microsoft Macintosh PowerPoint</Application>
  <PresentationFormat>On-screen Show (4:3)</PresentationFormat>
  <Paragraphs>55</Paragraphs>
  <Slides>12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Mary Beth Fielder</cp:lastModifiedBy>
  <cp:revision>16</cp:revision>
  <dcterms:created xsi:type="dcterms:W3CDTF">2013-01-27T09:14:16Z</dcterms:created>
  <dcterms:modified xsi:type="dcterms:W3CDTF">2026-06-12T23:51:26Z</dcterms:modified>
  <cp:category/>
</cp:coreProperties>
</file>