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DD9C4-60F6-4B49-94C7-4154A2FBCB6F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5509-0889-EE42-9A28-4E2B5FAF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TEACHER INSTRUCTIONS (moved off the old slide 1):</a:t>
            </a:r>
          </a:p>
          <a:p>
            <a:r>
              <a:t>👨‍🏫 Teacher Instructions:</a:t>
            </a:r>
          </a:p>
          <a:p>
            <a:endParaRPr/>
          </a:p>
          <a:p>
            <a:r>
              <a:t>This deck is for introducing syllable stress. Each slide includes a word and a comic-style image.</a:t>
            </a:r>
          </a:p>
          <a:p>
            <a:r>
              <a:t>- Say the word aloud.</a:t>
            </a:r>
          </a:p>
          <a:p>
            <a:r>
              <a:t>- Have students repeat.</a:t>
            </a:r>
          </a:p>
          <a:p>
            <a:r>
              <a:t>- Point out the stressed syllable visually.</a:t>
            </a:r>
          </a:p>
          <a:p>
            <a:r>
              <a:t>- Ask students to identify which syllable is strong.</a:t>
            </a:r>
          </a:p>
          <a:p>
            <a:endParaRPr/>
          </a:p>
          <a:p>
            <a:r>
              <a:t>🎯 Goal: Help students hear and feel the rhythm of English words.</a:t>
            </a:r>
          </a:p>
          <a:p>
            <a:endParaRPr/>
          </a:p>
          <a:p>
            <a:r>
              <a:t>FLOW: each slide, say the word naturally → students punch-gesture on the boss beat → typed check in chat (which number beat is strong?) → echo with exaggerated stress, muted choral ×2.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💤 “Lazy ‘uh’ Face” Slide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This is a </a:t>
            </a:r>
            <a:r>
              <a:rPr lang="en-US" b="1" dirty="0"/>
              <a:t>conceptual bridge</a:t>
            </a:r>
            <a:r>
              <a:rPr lang="en-US" dirty="0"/>
              <a:t> to Schwa:</a:t>
            </a:r>
          </a:p>
          <a:p>
            <a:r>
              <a:rPr lang="en-US" dirty="0"/>
              <a:t>It signals to students:</a:t>
            </a:r>
          </a:p>
          <a:p>
            <a:r>
              <a:rPr lang="en-US" dirty="0"/>
              <a:t>“When a syllable isn’t stressed, it gets lazy! Your mouth barely moves. It turns into the lazy </a:t>
            </a:r>
            <a:r>
              <a:rPr lang="en-US" b="1" dirty="0"/>
              <a:t>‘uh’</a:t>
            </a:r>
            <a:r>
              <a:rPr lang="en-US" dirty="0"/>
              <a:t> sound.” </a:t>
            </a:r>
          </a:p>
          <a:p>
            <a:r>
              <a:rPr lang="en-US" dirty="0"/>
              <a:t>Invite students to </a:t>
            </a:r>
            <a:r>
              <a:rPr lang="en-US" b="1" dirty="0"/>
              <a:t>make the tired/lazy face</a:t>
            </a:r>
            <a:r>
              <a:rPr lang="en-US" dirty="0"/>
              <a:t> and say </a:t>
            </a:r>
            <a:r>
              <a:rPr lang="en-US" b="1" dirty="0"/>
              <a:t>“</a:t>
            </a:r>
            <a:r>
              <a:rPr lang="en-US" b="1" dirty="0" err="1"/>
              <a:t>uhhhh</a:t>
            </a:r>
            <a:r>
              <a:rPr lang="en-US" b="1" dirty="0"/>
              <a:t>”</a:t>
            </a:r>
            <a:r>
              <a:rPr lang="en-US" dirty="0"/>
              <a:t> with a relaxed jaw and lips.</a:t>
            </a:r>
          </a:p>
          <a:p>
            <a:r>
              <a:rPr lang="en-US" dirty="0"/>
              <a:t>This reinforces </a:t>
            </a:r>
            <a:r>
              <a:rPr lang="en-US" b="1" dirty="0"/>
              <a:t>how English drops unstressed syllables</a:t>
            </a:r>
            <a:r>
              <a:rPr lang="en-US" dirty="0"/>
              <a:t> (a big pronunciation “aha” for many learners).</a:t>
            </a:r>
          </a:p>
          <a:p>
            <a:r>
              <a:rPr lang="en-US" dirty="0"/>
              <a:t>You can even model it with earlier words (e.g. </a:t>
            </a:r>
            <a:r>
              <a:rPr lang="en-US" b="1" dirty="0"/>
              <a:t>banana</a:t>
            </a:r>
            <a:r>
              <a:rPr lang="en-US" dirty="0"/>
              <a:t> = </a:t>
            </a:r>
            <a:r>
              <a:rPr lang="en-US" b="1" dirty="0" err="1"/>
              <a:t>buh</a:t>
            </a:r>
            <a:r>
              <a:rPr lang="en-US" b="1" dirty="0"/>
              <a:t>-NA-</a:t>
            </a:r>
            <a:r>
              <a:rPr lang="en-US" b="1" dirty="0" err="1"/>
              <a:t>nuh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5509-0889-EE42-9A28-4E2B5FAF8A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5509-0889-EE42-9A28-4E2B5FAF8A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Say the word naturally twice. Punch gesture on the strong beat — students copy. Ask: which beat is the boss? Type the number in chat. Then exaggerate it together (muted choral). LOUDER · LONGER · STRONGER.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68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600" b="1">
                <a:solidFill>
                  <a:srgbClr val="FFFFFF"/>
                </a:solidFill>
                <a:latin typeface="Arial Rounded MT Bold"/>
              </a:rPr>
              <a:t>Syllable 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One beat is the boss — louder, longer, stronger 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09068" y="501651"/>
            <a:ext cx="3296505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Lazy 'uh' 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red f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7" y="495502"/>
            <a:ext cx="3916219" cy="5866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0A3E8-DEC3-6816-3B94-C059BEDE4FE7}"/>
              </a:ext>
            </a:extLst>
          </p:cNvPr>
          <p:cNvSpPr txBox="1"/>
          <p:nvPr/>
        </p:nvSpPr>
        <p:spPr>
          <a:xfrm>
            <a:off x="4794437" y="2645922"/>
            <a:ext cx="3326041" cy="37104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“When a syllable isn’t stressed, it gets lazy! Your mouth barely moves. It turns into the lazy 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‘uh’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sound.”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44E0-07C6-22D9-CEDC-2560C9A8B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630CC-0C4B-F669-1267-168AD5473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mouth open&#10;&#10;AI-generated content may be incorrect.">
            <a:extLst>
              <a:ext uri="{FF2B5EF4-FFF2-40B4-BE49-F238E27FC236}">
                <a16:creationId xmlns:a16="http://schemas.microsoft.com/office/drawing/2014/main" id="{C3EF51B3-E8BC-109A-5166-09EFC761A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232" y="0"/>
            <a:ext cx="9503232" cy="6945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79616" y="5780314"/>
            <a:ext cx="457689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800" b="1" dirty="0">
                <a:latin typeface="+mj-lt"/>
              </a:rPr>
              <a:t>🎵 Syllable Stress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A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515" y="500742"/>
            <a:ext cx="6052458" cy="60524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-PUT-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544285"/>
            <a:ext cx="6161315" cy="6161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ess-um-BREL-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886" y="422366"/>
            <a:ext cx="4180114" cy="62701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M-i-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71" y="275407"/>
            <a:ext cx="4205515" cy="63082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000000"/>
                </a:solidFill>
              </a:rPr>
              <a:t>REcord vs reCORD</a:t>
            </a:r>
          </a:p>
        </p:txBody>
      </p:sp>
      <p:pic>
        <p:nvPicPr>
          <p:cNvPr id="3" name="Picture 2" descr="REcord vs reCO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6" y="939800"/>
            <a:ext cx="8632373" cy="57549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000000"/>
                </a:solidFill>
              </a:rPr>
              <a:t>CONtract vs conTRACT</a:t>
            </a:r>
          </a:p>
        </p:txBody>
      </p:sp>
      <p:pic>
        <p:nvPicPr>
          <p:cNvPr id="3" name="Picture 2" descr="CONtract vs conTR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56" y="857794"/>
            <a:ext cx="8588829" cy="57258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7432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200" b="1">
                <a:solidFill>
                  <a:srgbClr val="000000"/>
                </a:solidFill>
              </a:rPr>
              <a:t>PERmit vs perMIT</a:t>
            </a:r>
          </a:p>
        </p:txBody>
      </p:sp>
      <p:pic>
        <p:nvPicPr>
          <p:cNvPr id="3" name="Picture 2" descr="PERmit vs perM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2" y="977537"/>
            <a:ext cx="8409215" cy="5606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647</Words>
  <Application>Microsoft Macintosh PowerPoint</Application>
  <PresentationFormat>On-screen Show (4:3)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10</cp:revision>
  <dcterms:created xsi:type="dcterms:W3CDTF">2013-01-27T09:14:16Z</dcterms:created>
  <dcterms:modified xsi:type="dcterms:W3CDTF">2026-06-13T00:00:23Z</dcterms:modified>
  <cp:category/>
</cp:coreProperties>
</file>