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21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ORIGINAL SLIDE-1 TEXT (moved to notes):</a:t>
            </a:r>
          </a:p>
          <a:p>
            <a:r>
              <a:t>Day 5: Syllables – Deck A</a:t>
            </a:r>
          </a:p>
          <a:p>
            <a:r>
              <a:t>Syllable Stress Practice with Images</a:t>
            </a:r>
          </a:p>
          <a:p>
            <a:endParaRPr/>
          </a:p>
          <a:p>
            <a:r>
              <a:t>Say the word naturally twice. Students punch-gesture on the boss beat (the big/accented syllable on screen). Type which beat number is the boss. Echo with exaggerated stress, muted choral x2. LOUDER - LONGER -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Students punch-gesture on the boss beat (the big/accented syllable on screen). Type which beat number is the boss. Echo with exaggerated stress, muted choral x2. LOUDER - LONGER -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Students punch-gesture on the boss beat (the big/accented syllable on screen). Type which beat number is the boss. Echo with exaggerated stress, muted choral x2. LOUDER - LONGER -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Students punch-gesture on the boss beat (the big/accented syllable on screen). Type which beat number is the boss. Echo with exaggerated stress, muted choral x2. LOUDER - LONGER -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Students punch-gesture on the boss beat (the big/accented syllable on screen). Type which beat number is the boss. Echo with exaggerated stress, muted choral x2. LOUDER - LONGER -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Students punch-gesture on the boss beat (the big/accented syllable on screen). Type which beat number is the boss. Echo with exaggerated stress, muted choral x2. LOUDER - LONGER -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Students punch-gesture on the boss beat (the big/accented syllable on screen). Type which beat number is the boss. Echo with exaggerated stress, muted choral x2. LOUDER - LONGER -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Students punch-gesture on the boss beat (the big/accented syllable on screen). Type which beat number is the boss. Echo with exaggerated stress, muted choral x2. LOUDER - LONGER -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Students punch-gesture on the boss beat (the big/accented syllable on screen). Type which beat number is the boss. Echo with exaggerated stress, muted choral x2. LOUDER - LONGER -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13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1097280"/>
            <a:ext cx="914400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500" b="1">
                <a:solidFill>
                  <a:srgbClr val="FFD23F"/>
                </a:solidFill>
                <a:latin typeface="Arial Rounded MT Bold"/>
              </a:rPr>
              <a:t>M U R R A Y ' S   E N G L I S 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20240"/>
            <a:ext cx="9144000" cy="111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FFFFFF"/>
                </a:solidFill>
                <a:latin typeface="Arial Rounded MT Bold"/>
              </a:rPr>
              <a:t>Stress with Images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b="0">
                <a:solidFill>
                  <a:srgbClr val="9B8CFF"/>
                </a:solidFill>
                <a:latin typeface="Helvetica Neue"/>
              </a:rPr>
              <a:t>ba·NAN·a — SEE the boss beat 👑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40480" y="4320540"/>
            <a:ext cx="1463040" cy="822960"/>
          </a:xfrm>
          <a:prstGeom prst="round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4423410"/>
            <a:ext cx="9144000" cy="66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600" b="1">
                <a:solidFill>
                  <a:srgbClr val="161339"/>
                </a:solidFill>
                <a:latin typeface="Arial Rounded MT Bold"/>
              </a:rPr>
              <a:t>DAY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5B1E-01CA-D164-9709-FA61426868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F14B1-D60C-5B1F-8E8F-8A9653DDB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eeled banana.png"/>
          <p:cNvPicPr>
            <a:picLocks noChangeAspect="1"/>
          </p:cNvPicPr>
          <p:nvPr/>
        </p:nvPicPr>
        <p:blipFill>
          <a:blip r:embed="rId5">
            <a:alphaModFix amt="50000"/>
          </a:blip>
          <a:srcRect t="16689" r="-1" b="8292"/>
          <a:stretch>
            <a:fillRect/>
          </a:stretch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122363"/>
            <a:ext cx="6858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ba·NAN·a</a:t>
            </a:r>
            <a:r>
              <a:rPr lang="en-US" sz="5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sX0" fmla="*/ 0 w 3182692"/>
              <a:gd name="csY0" fmla="*/ 0 h 18288"/>
              <a:gd name="csX1" fmla="*/ 636538 w 3182692"/>
              <a:gd name="csY1" fmla="*/ 0 h 18288"/>
              <a:gd name="csX2" fmla="*/ 1273077 w 3182692"/>
              <a:gd name="csY2" fmla="*/ 0 h 18288"/>
              <a:gd name="csX3" fmla="*/ 1909615 w 3182692"/>
              <a:gd name="csY3" fmla="*/ 0 h 18288"/>
              <a:gd name="csX4" fmla="*/ 2482500 w 3182692"/>
              <a:gd name="csY4" fmla="*/ 0 h 18288"/>
              <a:gd name="csX5" fmla="*/ 3182692 w 3182692"/>
              <a:gd name="csY5" fmla="*/ 0 h 18288"/>
              <a:gd name="csX6" fmla="*/ 3182692 w 3182692"/>
              <a:gd name="csY6" fmla="*/ 18288 h 18288"/>
              <a:gd name="csX7" fmla="*/ 2609807 w 3182692"/>
              <a:gd name="csY7" fmla="*/ 18288 h 18288"/>
              <a:gd name="csX8" fmla="*/ 2068750 w 3182692"/>
              <a:gd name="csY8" fmla="*/ 18288 h 18288"/>
              <a:gd name="csX9" fmla="*/ 1432211 w 3182692"/>
              <a:gd name="csY9" fmla="*/ 18288 h 18288"/>
              <a:gd name="csX10" fmla="*/ 859327 w 3182692"/>
              <a:gd name="csY10" fmla="*/ 18288 h 18288"/>
              <a:gd name="csX11" fmla="*/ 0 w 3182692"/>
              <a:gd name="csY11" fmla="*/ 18288 h 18288"/>
              <a:gd name="csX12" fmla="*/ 0 w 3182692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onunciation_en_banana.mp3">
            <a:hlinkClick r:id="" action="ppaction://media"/>
            <a:extLst>
              <a:ext uri="{FF2B5EF4-FFF2-40B4-BE49-F238E27FC236}">
                <a16:creationId xmlns:a16="http://schemas.microsoft.com/office/drawing/2014/main" id="{A262175A-8D42-71E1-FE72-061CD2E859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0454" y="43692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umbrella.png"/>
          <p:cNvPicPr>
            <a:picLocks noChangeAspect="1"/>
          </p:cNvPicPr>
          <p:nvPr/>
        </p:nvPicPr>
        <p:blipFill>
          <a:blip r:embed="rId5">
            <a:alphaModFix amt="50000"/>
          </a:blip>
          <a:srcRect t="16215" r="1" b="33711"/>
          <a:stretch>
            <a:fillRect/>
          </a:stretch>
        </p:blipFill>
        <p:spPr>
          <a:xfrm>
            <a:off x="20" y="10"/>
            <a:ext cx="9141693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5286" y="1124712"/>
            <a:ext cx="6858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um-BREL-la</a:t>
            </a:r>
          </a:p>
        </p:txBody>
      </p:sp>
      <p:sp>
        <p:nvSpPr>
          <p:cNvPr id="10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sX0" fmla="*/ 0 w 7886700"/>
              <a:gd name="csY0" fmla="*/ 0 h 5416094"/>
              <a:gd name="csX1" fmla="*/ 578358 w 7886700"/>
              <a:gd name="csY1" fmla="*/ 0 h 5416094"/>
              <a:gd name="csX2" fmla="*/ 998982 w 7886700"/>
              <a:gd name="csY2" fmla="*/ 0 h 5416094"/>
              <a:gd name="csX3" fmla="*/ 1813941 w 7886700"/>
              <a:gd name="csY3" fmla="*/ 0 h 5416094"/>
              <a:gd name="csX4" fmla="*/ 2392299 w 7886700"/>
              <a:gd name="csY4" fmla="*/ 0 h 5416094"/>
              <a:gd name="csX5" fmla="*/ 2970657 w 7886700"/>
              <a:gd name="csY5" fmla="*/ 0 h 5416094"/>
              <a:gd name="csX6" fmla="*/ 3785616 w 7886700"/>
              <a:gd name="csY6" fmla="*/ 0 h 5416094"/>
              <a:gd name="csX7" fmla="*/ 4285107 w 7886700"/>
              <a:gd name="csY7" fmla="*/ 0 h 5416094"/>
              <a:gd name="csX8" fmla="*/ 5100066 w 7886700"/>
              <a:gd name="csY8" fmla="*/ 0 h 5416094"/>
              <a:gd name="csX9" fmla="*/ 5915025 w 7886700"/>
              <a:gd name="csY9" fmla="*/ 0 h 5416094"/>
              <a:gd name="csX10" fmla="*/ 6572250 w 7886700"/>
              <a:gd name="csY10" fmla="*/ 0 h 5416094"/>
              <a:gd name="csX11" fmla="*/ 7886700 w 7886700"/>
              <a:gd name="csY11" fmla="*/ 0 h 5416094"/>
              <a:gd name="csX12" fmla="*/ 7886700 w 7886700"/>
              <a:gd name="csY12" fmla="*/ 622851 h 5416094"/>
              <a:gd name="csX13" fmla="*/ 7886700 w 7886700"/>
              <a:gd name="csY13" fmla="*/ 1137380 h 5416094"/>
              <a:gd name="csX14" fmla="*/ 7886700 w 7886700"/>
              <a:gd name="csY14" fmla="*/ 1814391 h 5416094"/>
              <a:gd name="csX15" fmla="*/ 7886700 w 7886700"/>
              <a:gd name="csY15" fmla="*/ 2491403 h 5416094"/>
              <a:gd name="csX16" fmla="*/ 7886700 w 7886700"/>
              <a:gd name="csY16" fmla="*/ 3168415 h 5416094"/>
              <a:gd name="csX17" fmla="*/ 7886700 w 7886700"/>
              <a:gd name="csY17" fmla="*/ 3899588 h 5416094"/>
              <a:gd name="csX18" fmla="*/ 7886700 w 7886700"/>
              <a:gd name="csY18" fmla="*/ 4630760 h 5416094"/>
              <a:gd name="csX19" fmla="*/ 7886700 w 7886700"/>
              <a:gd name="csY19" fmla="*/ 5416094 h 5416094"/>
              <a:gd name="csX20" fmla="*/ 7466076 w 7886700"/>
              <a:gd name="csY20" fmla="*/ 5416094 h 5416094"/>
              <a:gd name="csX21" fmla="*/ 6651117 w 7886700"/>
              <a:gd name="csY21" fmla="*/ 5416094 h 5416094"/>
              <a:gd name="csX22" fmla="*/ 5993892 w 7886700"/>
              <a:gd name="csY22" fmla="*/ 5416094 h 5416094"/>
              <a:gd name="csX23" fmla="*/ 5494401 w 7886700"/>
              <a:gd name="csY23" fmla="*/ 5416094 h 5416094"/>
              <a:gd name="csX24" fmla="*/ 4837176 w 7886700"/>
              <a:gd name="csY24" fmla="*/ 5416094 h 5416094"/>
              <a:gd name="csX25" fmla="*/ 4416552 w 7886700"/>
              <a:gd name="csY25" fmla="*/ 5416094 h 5416094"/>
              <a:gd name="csX26" fmla="*/ 3995928 w 7886700"/>
              <a:gd name="csY26" fmla="*/ 5416094 h 5416094"/>
              <a:gd name="csX27" fmla="*/ 3338703 w 7886700"/>
              <a:gd name="csY27" fmla="*/ 5416094 h 5416094"/>
              <a:gd name="csX28" fmla="*/ 2839212 w 7886700"/>
              <a:gd name="csY28" fmla="*/ 5416094 h 5416094"/>
              <a:gd name="csX29" fmla="*/ 2103120 w 7886700"/>
              <a:gd name="csY29" fmla="*/ 5416094 h 5416094"/>
              <a:gd name="csX30" fmla="*/ 1603629 w 7886700"/>
              <a:gd name="csY30" fmla="*/ 5416094 h 5416094"/>
              <a:gd name="csX31" fmla="*/ 867537 w 7886700"/>
              <a:gd name="csY31" fmla="*/ 5416094 h 5416094"/>
              <a:gd name="csX32" fmla="*/ 0 w 7886700"/>
              <a:gd name="csY32" fmla="*/ 5416094 h 5416094"/>
              <a:gd name="csX33" fmla="*/ 0 w 7886700"/>
              <a:gd name="csY33" fmla="*/ 4684921 h 5416094"/>
              <a:gd name="csX34" fmla="*/ 0 w 7886700"/>
              <a:gd name="csY34" fmla="*/ 3953749 h 5416094"/>
              <a:gd name="csX35" fmla="*/ 0 w 7886700"/>
              <a:gd name="csY35" fmla="*/ 3168415 h 5416094"/>
              <a:gd name="csX36" fmla="*/ 0 w 7886700"/>
              <a:gd name="csY36" fmla="*/ 2545564 h 5416094"/>
              <a:gd name="csX37" fmla="*/ 0 w 7886700"/>
              <a:gd name="csY37" fmla="*/ 1760231 h 5416094"/>
              <a:gd name="csX38" fmla="*/ 0 w 7886700"/>
              <a:gd name="csY38" fmla="*/ 1191541 h 5416094"/>
              <a:gd name="csX39" fmla="*/ 0 w 7886700"/>
              <a:gd name="csY39" fmla="*/ 677012 h 5416094"/>
              <a:gd name="csX40" fmla="*/ 0 w 7886700"/>
              <a:gd name="csY4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917044" y="253972"/>
                  <a:pt x="7878280" y="382927"/>
                  <a:pt x="7886700" y="622851"/>
                </a:cubicBezTo>
                <a:cubicBezTo>
                  <a:pt x="7895120" y="862775"/>
                  <a:pt x="7898095" y="881954"/>
                  <a:pt x="7886700" y="1137380"/>
                </a:cubicBezTo>
                <a:cubicBezTo>
                  <a:pt x="7875305" y="1392806"/>
                  <a:pt x="7859449" y="1500954"/>
                  <a:pt x="7886700" y="1814391"/>
                </a:cubicBezTo>
                <a:cubicBezTo>
                  <a:pt x="7913951" y="2127828"/>
                  <a:pt x="7899710" y="2276490"/>
                  <a:pt x="7886700" y="2491403"/>
                </a:cubicBezTo>
                <a:cubicBezTo>
                  <a:pt x="7873690" y="2706316"/>
                  <a:pt x="7899048" y="2943627"/>
                  <a:pt x="7886700" y="3168415"/>
                </a:cubicBezTo>
                <a:cubicBezTo>
                  <a:pt x="7874352" y="3393203"/>
                  <a:pt x="7895759" y="3539359"/>
                  <a:pt x="7886700" y="3899588"/>
                </a:cubicBezTo>
                <a:cubicBezTo>
                  <a:pt x="7877641" y="4259817"/>
                  <a:pt x="7907485" y="4437980"/>
                  <a:pt x="7886700" y="4630760"/>
                </a:cubicBezTo>
                <a:cubicBezTo>
                  <a:pt x="7865915" y="4823540"/>
                  <a:pt x="7871525" y="5198637"/>
                  <a:pt x="7886700" y="5416094"/>
                </a:cubicBezTo>
                <a:cubicBezTo>
                  <a:pt x="7691680" y="5431844"/>
                  <a:pt x="7601555" y="5415681"/>
                  <a:pt x="7466076" y="5416094"/>
                </a:cubicBezTo>
                <a:cubicBezTo>
                  <a:pt x="7330597" y="5416507"/>
                  <a:pt x="6831360" y="5424066"/>
                  <a:pt x="6651117" y="5416094"/>
                </a:cubicBezTo>
                <a:cubicBezTo>
                  <a:pt x="6470874" y="5408122"/>
                  <a:pt x="6162822" y="5448218"/>
                  <a:pt x="5993892" y="5416094"/>
                </a:cubicBezTo>
                <a:cubicBezTo>
                  <a:pt x="5824963" y="5383970"/>
                  <a:pt x="5688089" y="5423575"/>
                  <a:pt x="5494401" y="5416094"/>
                </a:cubicBezTo>
                <a:cubicBezTo>
                  <a:pt x="5300713" y="5408613"/>
                  <a:pt x="5038344" y="5439836"/>
                  <a:pt x="4837176" y="5416094"/>
                </a:cubicBezTo>
                <a:cubicBezTo>
                  <a:pt x="4636008" y="5392352"/>
                  <a:pt x="4547230" y="5414191"/>
                  <a:pt x="4416552" y="5416094"/>
                </a:cubicBezTo>
                <a:cubicBezTo>
                  <a:pt x="4285874" y="5417997"/>
                  <a:pt x="4197467" y="5397786"/>
                  <a:pt x="3995928" y="5416094"/>
                </a:cubicBezTo>
                <a:cubicBezTo>
                  <a:pt x="3794389" y="5434402"/>
                  <a:pt x="3512175" y="5385012"/>
                  <a:pt x="3338703" y="5416094"/>
                </a:cubicBezTo>
                <a:cubicBezTo>
                  <a:pt x="3165232" y="5447176"/>
                  <a:pt x="2961841" y="5402137"/>
                  <a:pt x="2839212" y="5416094"/>
                </a:cubicBezTo>
                <a:cubicBezTo>
                  <a:pt x="2716583" y="5430051"/>
                  <a:pt x="2260631" y="5391454"/>
                  <a:pt x="2103120" y="5416094"/>
                </a:cubicBezTo>
                <a:cubicBezTo>
                  <a:pt x="1945609" y="5440734"/>
                  <a:pt x="1802870" y="5413244"/>
                  <a:pt x="1603629" y="5416094"/>
                </a:cubicBezTo>
                <a:cubicBezTo>
                  <a:pt x="1404388" y="5418944"/>
                  <a:pt x="1036615" y="5428037"/>
                  <a:pt x="867537" y="5416094"/>
                </a:cubicBezTo>
                <a:cubicBezTo>
                  <a:pt x="698459" y="5404151"/>
                  <a:pt x="196765" y="5387017"/>
                  <a:pt x="0" y="5416094"/>
                </a:cubicBezTo>
                <a:cubicBezTo>
                  <a:pt x="-7913" y="5158982"/>
                  <a:pt x="-32352" y="4972281"/>
                  <a:pt x="0" y="4684921"/>
                </a:cubicBezTo>
                <a:cubicBezTo>
                  <a:pt x="32352" y="4397561"/>
                  <a:pt x="-36146" y="4109983"/>
                  <a:pt x="0" y="3953749"/>
                </a:cubicBezTo>
                <a:cubicBezTo>
                  <a:pt x="36146" y="3797515"/>
                  <a:pt x="38942" y="3433311"/>
                  <a:pt x="0" y="3168415"/>
                </a:cubicBezTo>
                <a:cubicBezTo>
                  <a:pt x="-38942" y="2903519"/>
                  <a:pt x="-264" y="2810505"/>
                  <a:pt x="0" y="2545564"/>
                </a:cubicBezTo>
                <a:cubicBezTo>
                  <a:pt x="264" y="2280623"/>
                  <a:pt x="20689" y="1994225"/>
                  <a:pt x="0" y="1760231"/>
                </a:cubicBezTo>
                <a:cubicBezTo>
                  <a:pt x="-20689" y="1526237"/>
                  <a:pt x="16073" y="1386976"/>
                  <a:pt x="0" y="1191541"/>
                </a:cubicBezTo>
                <a:cubicBezTo>
                  <a:pt x="-16073" y="996106"/>
                  <a:pt x="-16965" y="844858"/>
                  <a:pt x="0" y="677012"/>
                </a:cubicBezTo>
                <a:cubicBezTo>
                  <a:pt x="16965" y="509166"/>
                  <a:pt x="85" y="277162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419423"/>
            <a:ext cx="3182692" cy="18288"/>
          </a:xfrm>
          <a:custGeom>
            <a:avLst/>
            <a:gdLst>
              <a:gd name="csX0" fmla="*/ 0 w 3182692"/>
              <a:gd name="csY0" fmla="*/ 0 h 18288"/>
              <a:gd name="csX1" fmla="*/ 604711 w 3182692"/>
              <a:gd name="csY1" fmla="*/ 0 h 18288"/>
              <a:gd name="csX2" fmla="*/ 1241250 w 3182692"/>
              <a:gd name="csY2" fmla="*/ 0 h 18288"/>
              <a:gd name="csX3" fmla="*/ 1909615 w 3182692"/>
              <a:gd name="csY3" fmla="*/ 0 h 18288"/>
              <a:gd name="csX4" fmla="*/ 2577981 w 3182692"/>
              <a:gd name="csY4" fmla="*/ 0 h 18288"/>
              <a:gd name="csX5" fmla="*/ 3182692 w 3182692"/>
              <a:gd name="csY5" fmla="*/ 0 h 18288"/>
              <a:gd name="csX6" fmla="*/ 3182692 w 3182692"/>
              <a:gd name="csY6" fmla="*/ 18288 h 18288"/>
              <a:gd name="csX7" fmla="*/ 2482500 w 3182692"/>
              <a:gd name="csY7" fmla="*/ 18288 h 18288"/>
              <a:gd name="csX8" fmla="*/ 1782308 w 3182692"/>
              <a:gd name="csY8" fmla="*/ 18288 h 18288"/>
              <a:gd name="csX9" fmla="*/ 1145769 w 3182692"/>
              <a:gd name="csY9" fmla="*/ 18288 h 18288"/>
              <a:gd name="csX10" fmla="*/ 0 w 3182692"/>
              <a:gd name="csY10" fmla="*/ 18288 h 18288"/>
              <a:gd name="csX11" fmla="*/ 0 w 3182692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onunciation_en_umbrella.mp3">
            <a:hlinkClick r:id="" action="ppaction://media"/>
            <a:extLst>
              <a:ext uri="{FF2B5EF4-FFF2-40B4-BE49-F238E27FC236}">
                <a16:creationId xmlns:a16="http://schemas.microsoft.com/office/drawing/2014/main" id="{8E9489C8-EB0C-F5F3-878A-8DAB72D28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857" y="112471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 descr="family.png"/>
          <p:cNvPicPr>
            <a:picLocks noChangeAspect="1"/>
          </p:cNvPicPr>
          <p:nvPr/>
        </p:nvPicPr>
        <p:blipFill>
          <a:blip r:embed="rId5">
            <a:alphaModFix amt="60000"/>
          </a:blip>
          <a:srcRect b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635" y="1122363"/>
            <a:ext cx="7346728" cy="2220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FAM-i-ly</a:t>
            </a:r>
          </a:p>
        </p:txBody>
      </p:sp>
      <p:pic>
        <p:nvPicPr>
          <p:cNvPr id="4" name="pronunciation_en_family.mp3">
            <a:hlinkClick r:id="" action="ppaction://media"/>
            <a:extLst>
              <a:ext uri="{FF2B5EF4-FFF2-40B4-BE49-F238E27FC236}">
                <a16:creationId xmlns:a16="http://schemas.microsoft.com/office/drawing/2014/main" id="{0A8A3A28-7E03-4223-5F01-0A42A18C8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829" y="30956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 descr="computer.png"/>
          <p:cNvPicPr>
            <a:picLocks noChangeAspect="1"/>
          </p:cNvPicPr>
          <p:nvPr/>
        </p:nvPicPr>
        <p:blipFill>
          <a:blip r:embed="rId5">
            <a:alphaModFix amt="60000"/>
          </a:blip>
          <a:srcRect t="11015" b="13985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006" y="1144135"/>
            <a:ext cx="7346728" cy="815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com-PUT-er</a:t>
            </a:r>
          </a:p>
        </p:txBody>
      </p:sp>
      <p:pic>
        <p:nvPicPr>
          <p:cNvPr id="4" name="pronunciation_en_computer.mp3">
            <a:hlinkClick r:id="" action="ppaction://media"/>
            <a:extLst>
              <a:ext uri="{FF2B5EF4-FFF2-40B4-BE49-F238E27FC236}">
                <a16:creationId xmlns:a16="http://schemas.microsoft.com/office/drawing/2014/main" id="{7F541C6B-9549-9C3E-39A4-41258A328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 descr="elephant.png"/>
          <p:cNvPicPr>
            <a:picLocks noChangeAspect="1"/>
          </p:cNvPicPr>
          <p:nvPr/>
        </p:nvPicPr>
        <p:blipFill>
          <a:blip r:embed="rId5">
            <a:alphaModFix amt="60000"/>
          </a:blip>
          <a:srcRect t="13088" b="1191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635" y="1122363"/>
            <a:ext cx="7346728" cy="2220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EL-e-phant</a:t>
            </a:r>
          </a:p>
        </p:txBody>
      </p:sp>
      <p:pic>
        <p:nvPicPr>
          <p:cNvPr id="4" name="pronunciation_en_elephant.mp3">
            <a:hlinkClick r:id="" action="ppaction://media"/>
            <a:extLst>
              <a:ext uri="{FF2B5EF4-FFF2-40B4-BE49-F238E27FC236}">
                <a16:creationId xmlns:a16="http://schemas.microsoft.com/office/drawing/2014/main" id="{DBE8DC4E-6C35-A50E-6B01-E8E9BDC987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6348" y="48622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 descr="hospital.png"/>
          <p:cNvPicPr>
            <a:picLocks noChangeAspect="1"/>
          </p:cNvPicPr>
          <p:nvPr/>
        </p:nvPicPr>
        <p:blipFill>
          <a:blip r:embed="rId5">
            <a:alphaModFix amt="60000"/>
          </a:blip>
          <a:srcRect t="24523" b="25414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635" y="1122363"/>
            <a:ext cx="7346728" cy="2220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e-MER-gen-cy</a:t>
            </a:r>
          </a:p>
        </p:txBody>
      </p:sp>
      <p:pic>
        <p:nvPicPr>
          <p:cNvPr id="4" name="pronunciation_en_emergency.mp3">
            <a:hlinkClick r:id="" action="ppaction://media"/>
            <a:extLst>
              <a:ext uri="{FF2B5EF4-FFF2-40B4-BE49-F238E27FC236}">
                <a16:creationId xmlns:a16="http://schemas.microsoft.com/office/drawing/2014/main" id="{504B4D1B-A2FA-E62B-E718-0266B3308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828" y="15478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 descr="phone call.png"/>
          <p:cNvPicPr>
            <a:picLocks noChangeAspect="1"/>
          </p:cNvPicPr>
          <p:nvPr/>
        </p:nvPicPr>
        <p:blipFill>
          <a:blip r:embed="rId5">
            <a:alphaModFix amt="60000"/>
          </a:blip>
          <a:srcRect t="18156" b="3178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635" y="1122363"/>
            <a:ext cx="7346728" cy="2220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TEL-e-phone</a:t>
            </a:r>
          </a:p>
        </p:txBody>
      </p:sp>
      <p:pic>
        <p:nvPicPr>
          <p:cNvPr id="4" name="pronunciation_en_telephone.mp3">
            <a:hlinkClick r:id="" action="ppaction://media"/>
            <a:extLst>
              <a:ext uri="{FF2B5EF4-FFF2-40B4-BE49-F238E27FC236}">
                <a16:creationId xmlns:a16="http://schemas.microsoft.com/office/drawing/2014/main" id="{F3E3B5BA-8ECA-AE9C-8A55-392DD95B74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6348" y="48622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 descr="important.png"/>
          <p:cNvPicPr>
            <a:picLocks noChangeAspect="1"/>
          </p:cNvPicPr>
          <p:nvPr/>
        </p:nvPicPr>
        <p:blipFill>
          <a:blip r:embed="rId5">
            <a:alphaModFix amt="60000"/>
          </a:blip>
          <a:srcRect t="8281" b="41656"/>
          <a:stretch>
            <a:fillRect/>
          </a:stretch>
        </p:blipFill>
        <p:spPr>
          <a:xfrm>
            <a:off x="20" y="309563"/>
            <a:ext cx="9143980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635" y="1122363"/>
            <a:ext cx="7346728" cy="2220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im-POR-tant</a:t>
            </a:r>
          </a:p>
        </p:txBody>
      </p:sp>
      <p:pic>
        <p:nvPicPr>
          <p:cNvPr id="4" name="pronunciation_en_important.mp3">
            <a:hlinkClick r:id="" action="ppaction://media"/>
            <a:extLst>
              <a:ext uri="{FF2B5EF4-FFF2-40B4-BE49-F238E27FC236}">
                <a16:creationId xmlns:a16="http://schemas.microsoft.com/office/drawing/2014/main" id="{73A218CA-2A9F-917B-3F3B-D5AA9FC29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742" y="30956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459</Words>
  <Application>Microsoft Macintosh PowerPoint</Application>
  <PresentationFormat>On-screen Show (4:3)</PresentationFormat>
  <Paragraphs>25</Paragraphs>
  <Slides>10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Mary Beth Fielder</cp:lastModifiedBy>
  <cp:revision>10</cp:revision>
  <dcterms:created xsi:type="dcterms:W3CDTF">2013-01-27T09:14:16Z</dcterms:created>
  <dcterms:modified xsi:type="dcterms:W3CDTF">2026-06-13T00:09:15Z</dcterms:modified>
  <cp:category/>
</cp:coreProperties>
</file>