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58" r:id="rId4"/>
    <p:sldId id="271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1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ORIGINAL SLIDE-1 TEXT (moved to notes):</a:t>
            </a:r>
          </a:p>
          <a:p>
            <a:r>
              <a:t>🎯 Teacher Instructions</a:t>
            </a:r>
          </a:p>
          <a:p>
            <a:r>
              <a:t>Use this deck on Zoom.</a:t>
            </a:r>
          </a:p>
          <a:p>
            <a:r>
              <a:t>For each word:</a:t>
            </a:r>
          </a:p>
          <a:p>
            <a:r>
              <a:t>1. Say the word clearly twice.</a:t>
            </a:r>
          </a:p>
          <a:p>
            <a:r>
              <a:t>2. Ask students to type the syllables in chat (e.g., ba-nan-a).</a:t>
            </a:r>
          </a:p>
          <a:p>
            <a:r>
              <a:t>3. Say the word again.</a:t>
            </a:r>
          </a:p>
          <a:p>
            <a:r>
              <a:t>4. Ask: 'Which syllable is stressed?' Students type the number.</a:t>
            </a:r>
          </a:p>
          <a:p>
            <a:r>
              <a:t>💡 Tip: Use your hand under your jaw to count syllables.</a:t>
            </a:r>
          </a:p>
          <a:p>
            <a:endParaRPr/>
          </a:p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How-to slide rebuilt (the old one showed 'banana' — the first answer!). Demo with 'water': say it, type wa-ter, boss is beat 1 (WA-ter). Then start the game: first word is banana. Per word: step 1 type the syllables, step 2 type the boss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Two-step Zoom game per word: (1) say the word, students type the syllables in chat; (2) say it again, they type which beat is STRONG. Keep pace lively; choral the word with a punch on the boss beat after each reveal.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microsoft.com/office/2007/relationships/media" Target="../media/media8.mp3"/><Relationship Id="rId2" Type="http://schemas.openxmlformats.org/officeDocument/2006/relationships/audio" Target="../media/media8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9.jpg"/><Relationship Id="rId6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microsoft.com/office/2007/relationships/media" Target="../media/media9.mp3"/><Relationship Id="rId2" Type="http://schemas.openxmlformats.org/officeDocument/2006/relationships/audio" Target="../media/media9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10.jpg"/><Relationship Id="rId6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microsoft.com/office/2007/relationships/media" Target="../media/media10.mp3"/><Relationship Id="rId2" Type="http://schemas.openxmlformats.org/officeDocument/2006/relationships/audio" Target="../media/media10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1.jpg"/><Relationship Id="rId6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microsoft.com/office/2007/relationships/media" Target="../media/media2.mp3"/><Relationship Id="rId2" Type="http://schemas.openxmlformats.org/officeDocument/2006/relationships/audio" Target="../media/media2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4.jpg"/><Relationship Id="rId6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microsoft.com/office/2007/relationships/media" Target="../media/media3.mp3"/><Relationship Id="rId2" Type="http://schemas.openxmlformats.org/officeDocument/2006/relationships/audio" Target="../media/media3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5.jpg"/><Relationship Id="rId6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microsoft.com/office/2007/relationships/media" Target="../media/media4.mp3"/><Relationship Id="rId2" Type="http://schemas.openxmlformats.org/officeDocument/2006/relationships/audio" Target="../media/media4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6.jpg"/><Relationship Id="rId6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microsoft.com/office/2007/relationships/media" Target="../media/media5.mp3"/><Relationship Id="rId2" Type="http://schemas.openxmlformats.org/officeDocument/2006/relationships/audio" Target="../media/media5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7.jpg"/><Relationship Id="rId6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microsoft.com/office/2007/relationships/media" Target="../media/media6.mp3"/><Relationship Id="rId2" Type="http://schemas.openxmlformats.org/officeDocument/2006/relationships/audio" Target="../media/media6.mp3"/><Relationship Id="rId3" Type="http://schemas.microsoft.com/office/2007/relationships/media" Target="../media/media7.mp3"/><Relationship Id="rId4" Type="http://schemas.openxmlformats.org/officeDocument/2006/relationships/audio" Target="../media/media7.mp3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9.xml"/><Relationship Id="rId7" Type="http://schemas.openxmlformats.org/officeDocument/2006/relationships/image" Target="../media/image8.jp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Syllables &amp; Stress — Big 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Step 1: count the beats · Step 2: find the boss 👑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zebra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ze-bra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zebra.png"/>
          <p:cNvPicPr>
            <a:picLocks noChangeAspect="1"/>
          </p:cNvPicPr>
          <p:nvPr/>
        </p:nvPicPr>
        <p:blipFill>
          <a:blip r:embed="rId5"/>
          <a:srcRect t="3838" r="2" b="7164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zebra.mp3">
            <a:hlinkClick r:id="" action="ppaction://media"/>
            <a:extLst>
              <a:ext uri="{FF2B5EF4-FFF2-40B4-BE49-F238E27FC236}">
                <a16:creationId xmlns:a16="http://schemas.microsoft.com/office/drawing/2014/main" id="{6E547B38-E4A9-21FC-5969-26043306B8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38828" y="10810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25692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giraffe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 err="1"/>
              <a:t>gi-raffe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giraffe.png"/>
          <p:cNvPicPr>
            <a:picLocks noChangeAspect="1"/>
          </p:cNvPicPr>
          <p:nvPr/>
        </p:nvPicPr>
        <p:blipFill>
          <a:blip r:embed="rId5"/>
          <a:srcRect t="4023" r="2" b="6979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giraffe.mp3">
            <a:hlinkClick r:id="" action="ppaction://media"/>
            <a:extLst>
              <a:ext uri="{FF2B5EF4-FFF2-40B4-BE49-F238E27FC236}">
                <a16:creationId xmlns:a16="http://schemas.microsoft.com/office/drawing/2014/main" id="{60533C11-CB91-E364-6488-00D05F607C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9227" y="26564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9"/>
            <a:ext cx="4001197" cy="24604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violin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vi-o-</a:t>
            </a:r>
            <a:r>
              <a:rPr lang="en-US" sz="6000" dirty="0" err="1"/>
              <a:t>lin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violin.png"/>
          <p:cNvPicPr>
            <a:picLocks noChangeAspect="1"/>
          </p:cNvPicPr>
          <p:nvPr/>
        </p:nvPicPr>
        <p:blipFill>
          <a:blip r:embed="rId5"/>
          <a:srcRect t="11000" r="2" b="2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violin.mp3">
            <a:hlinkClick r:id="" action="ppaction://media"/>
            <a:extLst>
              <a:ext uri="{FF2B5EF4-FFF2-40B4-BE49-F238E27FC236}">
                <a16:creationId xmlns:a16="http://schemas.microsoft.com/office/drawing/2014/main" id="{9DEBE831-D556-FD27-4B77-8F580AF1F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9485" y="115739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251" y="499730"/>
            <a:ext cx="5302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4200" dirty="0"/>
              <a:t> SYLLABLES &amp; STRESS GAME!</a:t>
            </a:r>
          </a:p>
        </p:txBody>
      </p:sp>
      <p:pic>
        <p:nvPicPr>
          <p:cNvPr id="4" name="Picture 3" descr="A yellow and blue sign with black text&#10;&#10;AI-generated content may be incorrect.">
            <a:extLst>
              <a:ext uri="{FF2B5EF4-FFF2-40B4-BE49-F238E27FC236}">
                <a16:creationId xmlns:a16="http://schemas.microsoft.com/office/drawing/2014/main" id="{85761BDC-F6D5-B6B8-BF84-D030FB42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99" y="177799"/>
            <a:ext cx="6706781" cy="6706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9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ounded Rectangle 2"/>
          <p:cNvSpPr/>
          <p:nvPr/>
        </p:nvSpPr>
        <p:spPr>
          <a:xfrm>
            <a:off x="320040" y="274320"/>
            <a:ext cx="1234440" cy="457200"/>
          </a:xfrm>
          <a:prstGeom prst="roundRect">
            <a:avLst/>
          </a:prstGeom>
          <a:solidFill>
            <a:srgbClr val="FF5D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320040" y="274320"/>
            <a:ext cx="12344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 b="1">
                <a:solidFill>
                  <a:srgbClr val="FFFFFF"/>
                </a:solidFill>
                <a:latin typeface="Arial Rounded MT Bold"/>
              </a:rPr>
              <a:t>DAY 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360" y="274320"/>
            <a:ext cx="1371600" cy="457200"/>
          </a:xfrm>
          <a:prstGeom prst="roundRect">
            <a:avLst/>
          </a:prstGeom>
          <a:solidFill>
            <a:srgbClr val="241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452360" y="274320"/>
            <a:ext cx="13716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400" b="1">
                <a:solidFill>
                  <a:srgbClr val="FFFFFF"/>
                </a:solidFill>
                <a:latin typeface="Arial Rounded MT Bold"/>
              </a:rPr>
              <a:t>GAME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68680"/>
            <a:ext cx="914400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241F4E"/>
                </a:solidFill>
                <a:latin typeface="Arial Rounded MT Bold"/>
              </a:rPr>
              <a:t>How to play — two steps!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4400" y="1737360"/>
            <a:ext cx="7315200" cy="114300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188720" y="1737360"/>
            <a:ext cx="6766560" cy="1143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241F4E"/>
                </a:solidFill>
                <a:latin typeface="Arial Rounded MT Bold"/>
              </a:rPr>
              <a:t>1️⃣  👂 I say a word — you type its beats:   wa-ter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14400" y="3063240"/>
            <a:ext cx="7315200" cy="1143000"/>
          </a:xfrm>
          <a:prstGeom prst="roundRect">
            <a:avLst/>
          </a:prstGeom>
          <a:solidFill>
            <a:srgbClr val="FF5D5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188720" y="3063240"/>
            <a:ext cx="6766560" cy="11430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Arial Rounded MT Bold"/>
              </a:rPr>
              <a:t>2️⃣  👑 Which beat is the BOSS? Type the number:  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63040" y="5440680"/>
            <a:ext cx="6217920" cy="566928"/>
          </a:xfrm>
          <a:prstGeom prst="roundRect">
            <a:avLst/>
          </a:prstGeom>
          <a:solidFill>
            <a:srgbClr val="241F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463040" y="5440680"/>
            <a:ext cx="6217920" cy="5669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2000" b="1">
                <a:solidFill>
                  <a:srgbClr val="FFD23F"/>
                </a:solidFill>
                <a:latin typeface="Arial Rounded MT Bold"/>
              </a:rPr>
              <a:t>💬  TYPE BOTH IN THE CHAT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banana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 err="1"/>
              <a:t>ba-nan-a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peeled banana.png"/>
          <p:cNvPicPr>
            <a:picLocks noChangeAspect="1"/>
          </p:cNvPicPr>
          <p:nvPr/>
        </p:nvPicPr>
        <p:blipFill>
          <a:blip r:embed="rId5"/>
          <a:srcRect l="11443" r="13559" b="3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banana.mp3">
            <a:hlinkClick r:id="" action="ppaction://media"/>
            <a:extLst>
              <a:ext uri="{FF2B5EF4-FFF2-40B4-BE49-F238E27FC236}">
                <a16:creationId xmlns:a16="http://schemas.microsoft.com/office/drawing/2014/main" id="{263941E7-9654-3183-A4A1-1B14052F1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743" y="12223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elephant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 err="1"/>
              <a:t>el</a:t>
            </a:r>
            <a:r>
              <a:rPr lang="en-US" sz="6000" dirty="0"/>
              <a:t>-e-</a:t>
            </a:r>
            <a:r>
              <a:rPr lang="en-US" sz="6000" dirty="0" err="1"/>
              <a:t>phant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elephant.png"/>
          <p:cNvPicPr>
            <a:picLocks noChangeAspect="1"/>
          </p:cNvPicPr>
          <p:nvPr/>
        </p:nvPicPr>
        <p:blipFill>
          <a:blip r:embed="rId5"/>
          <a:srcRect l="6479" r="18523" b="3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elephant.mp3">
            <a:hlinkClick r:id="" action="ppaction://media"/>
            <a:extLst>
              <a:ext uri="{FF2B5EF4-FFF2-40B4-BE49-F238E27FC236}">
                <a16:creationId xmlns:a16="http://schemas.microsoft.com/office/drawing/2014/main" id="{554DFCE6-2596-EEB2-BEE7-52AC09B53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6920" y="15809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computer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com-</a:t>
            </a:r>
            <a:r>
              <a:rPr lang="en-US" sz="6000" dirty="0" err="1"/>
              <a:t>put</a:t>
            </a:r>
            <a:r>
              <a:rPr lang="en-US" sz="6000" dirty="0"/>
              <a:t>-</a:t>
            </a:r>
            <a:r>
              <a:rPr lang="en-US" sz="6000" dirty="0" err="1"/>
              <a:t>er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computer.png"/>
          <p:cNvPicPr>
            <a:picLocks noChangeAspect="1"/>
          </p:cNvPicPr>
          <p:nvPr/>
        </p:nvPicPr>
        <p:blipFill>
          <a:blip r:embed="rId5"/>
          <a:srcRect l="10096" r="14906" b="3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computer.mp3">
            <a:hlinkClick r:id="" action="ppaction://media"/>
            <a:extLst>
              <a:ext uri="{FF2B5EF4-FFF2-40B4-BE49-F238E27FC236}">
                <a16:creationId xmlns:a16="http://schemas.microsoft.com/office/drawing/2014/main" id="{39A081DD-682C-0E92-5A94-42906F008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03400" y="158568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umbrella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um-</a:t>
            </a:r>
            <a:r>
              <a:rPr lang="en-US" sz="6000" dirty="0" err="1"/>
              <a:t>brel</a:t>
            </a:r>
            <a:r>
              <a:rPr lang="en-US" sz="6000" dirty="0"/>
              <a:t>-la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umbrella.png"/>
          <p:cNvPicPr>
            <a:picLocks noChangeAspect="1"/>
          </p:cNvPicPr>
          <p:nvPr/>
        </p:nvPicPr>
        <p:blipFill>
          <a:blip r:embed="rId5"/>
          <a:srcRect r="2" b="11002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umbrella.mp3">
            <a:hlinkClick r:id="" action="ppaction://media"/>
            <a:extLst>
              <a:ext uri="{FF2B5EF4-FFF2-40B4-BE49-F238E27FC236}">
                <a16:creationId xmlns:a16="http://schemas.microsoft.com/office/drawing/2014/main" id="{7D5AD615-AA81-2058-33BD-B4BD2BFF2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0520" y="167277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family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fam-</a:t>
            </a:r>
            <a:r>
              <a:rPr lang="en-US" sz="6000" dirty="0" err="1"/>
              <a:t>i</a:t>
            </a:r>
            <a:r>
              <a:rPr lang="en-US" sz="6000" dirty="0"/>
              <a:t>-</a:t>
            </a:r>
            <a:r>
              <a:rPr lang="en-US" sz="6000" dirty="0" err="1"/>
              <a:t>ly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family.png"/>
          <p:cNvPicPr>
            <a:picLocks noChangeAspect="1"/>
          </p:cNvPicPr>
          <p:nvPr/>
        </p:nvPicPr>
        <p:blipFill>
          <a:blip r:embed="rId5"/>
          <a:srcRect l="12687" r="12315" b="3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family.mp3">
            <a:hlinkClick r:id="" action="ppaction://media"/>
            <a:extLst>
              <a:ext uri="{FF2B5EF4-FFF2-40B4-BE49-F238E27FC236}">
                <a16:creationId xmlns:a16="http://schemas.microsoft.com/office/drawing/2014/main" id="{FD093151-E540-6C85-08FD-2CB1C4A2B0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91013" y="107772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46037" y="739978"/>
            <a:ext cx="4001197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tomato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6036" y="3836197"/>
            <a:ext cx="4001198" cy="2189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dirty="0"/>
              <a:t>to-ma-to</a:t>
            </a:r>
            <a:r>
              <a:rPr lang="en-US" sz="2400" dirty="0"/>
              <a:t>
Which syllable is stressed?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tomoato.png"/>
          <p:cNvPicPr>
            <a:picLocks noChangeAspect="1"/>
          </p:cNvPicPr>
          <p:nvPr/>
        </p:nvPicPr>
        <p:blipFill>
          <a:blip r:embed="rId7"/>
          <a:srcRect t="4449" r="2" b="6553"/>
          <a:stretch>
            <a:fillRect/>
          </a:stretch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ronunciation_en_tomato.mp3">
            <a:hlinkClick r:id="" action="ppaction://media"/>
            <a:extLst>
              <a:ext uri="{FF2B5EF4-FFF2-40B4-BE49-F238E27FC236}">
                <a16:creationId xmlns:a16="http://schemas.microsoft.com/office/drawing/2014/main" id="{EA34575A-0C58-93FB-3BA1-B6B341772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0514" y="2699984"/>
            <a:ext cx="812800" cy="812800"/>
          </a:xfrm>
          <a:prstGeom prst="rect">
            <a:avLst/>
          </a:prstGeom>
        </p:spPr>
      </p:pic>
      <p:pic>
        <p:nvPicPr>
          <p:cNvPr id="6" name="pronunciation_en_tomato british.mp3">
            <a:hlinkClick r:id="" action="ppaction://media"/>
            <a:extLst>
              <a:ext uri="{FF2B5EF4-FFF2-40B4-BE49-F238E27FC236}">
                <a16:creationId xmlns:a16="http://schemas.microsoft.com/office/drawing/2014/main" id="{6F3B3AAF-F663-C6EF-CD94-F8E14DCE89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20618" y="265644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853</Words>
  <Application>Microsoft Macintosh PowerPoint</Application>
  <PresentationFormat>On-screen Show (4:3)</PresentationFormat>
  <Paragraphs>49</Paragraphs>
  <Slides>12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Mary Beth Fielder</cp:lastModifiedBy>
  <cp:revision>16</cp:revision>
  <dcterms:created xsi:type="dcterms:W3CDTF">2013-01-27T09:14:16Z</dcterms:created>
  <dcterms:modified xsi:type="dcterms:W3CDTF">2026-06-13T00:11:34Z</dcterms:modified>
  <cp:category/>
</cp:coreProperties>
</file>