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RUN ORDER: this warm-up → 08-1 TH Master → 08-2 B/V and W/V (NEW — targets Spanish + Ukrainian/Farsi) → 08-3 CH/SH/S/Z → 08-4 Tongue Twisters → 08-5 Cape or Cap Game → breakout → exit here.
MARATHON DAY: every language group meets its hardest English sound today. Normalize the struggle: 'This sound doesn't exist in your language — your mouth has never made it. Today we teach your mouth.'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Quick review: banana(3,2) … family(3,1) … surprise(2,2). Then tease today: 'Now listen — berry … very. Same? NO! Today: sound twins.'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Each group hears their language named — that moment of 'this lesson is FOR ME' is gold. Order: TH (everyone) → B/V (Spanish) → W/V (Ukrainian, Farsi) → CH/SH (Chinese, Spanish). Plus tongue twisters for joy.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Beautiful self-awareness data: Spanish speakers will type very/vest, Ukrainians wine/west, everyone three. Tomorrow's warm-up: their words back at them.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6133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69217" y="4744347"/>
            <a:ext cx="51627" cy="51627"/>
          </a:xfrm>
          <a:prstGeom prst="ellipse">
            <a:avLst/>
          </a:prstGeom>
          <a:solidFill>
            <a:srgbClr val="FFFFFF">
              <a:alpha val="46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3832069" y="393840"/>
            <a:ext cx="69481" cy="69481"/>
          </a:xfrm>
          <a:prstGeom prst="ellipse">
            <a:avLst/>
          </a:prstGeom>
          <a:solidFill>
            <a:srgbClr val="FFFFFF">
              <a:alpha val="36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3375990" y="4169506"/>
            <a:ext cx="60696" cy="60696"/>
          </a:xfrm>
          <a:prstGeom prst="ellipse">
            <a:avLst/>
          </a:prstGeom>
          <a:solidFill>
            <a:srgbClr val="FFFFFF">
              <a:alpha val="44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6743522" y="4514644"/>
            <a:ext cx="38602" cy="38602"/>
          </a:xfrm>
          <a:prstGeom prst="ellipse">
            <a:avLst/>
          </a:prstGeom>
          <a:solidFill>
            <a:srgbClr val="FFFFFF">
              <a:alpha val="51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8576704" y="347841"/>
            <a:ext cx="53743" cy="53743"/>
          </a:xfrm>
          <a:prstGeom prst="ellipse">
            <a:avLst/>
          </a:prstGeom>
          <a:solidFill>
            <a:srgbClr val="FFFFFF">
              <a:alpha val="79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7648651" y="148000"/>
            <a:ext cx="62006" cy="62006"/>
          </a:xfrm>
          <a:prstGeom prst="ellipse">
            <a:avLst/>
          </a:prstGeom>
          <a:solidFill>
            <a:srgbClr val="FFFFFF">
              <a:alpha val="8000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5003488" y="381062"/>
            <a:ext cx="45641" cy="45641"/>
          </a:xfrm>
          <a:prstGeom prst="ellipse">
            <a:avLst/>
          </a:prstGeom>
          <a:solidFill>
            <a:srgbClr val="FFFFFF">
              <a:alpha val="69000"/>
            </a:srgbClr>
          </a:solidFill>
          <a:ln/>
        </p:spPr>
      </p:sp>
      <p:sp>
        <p:nvSpPr>
          <p:cNvPr id="9" name="Shape 7"/>
          <p:cNvSpPr/>
          <p:nvPr/>
        </p:nvSpPr>
        <p:spPr>
          <a:xfrm>
            <a:off x="2847817" y="442435"/>
            <a:ext cx="62216" cy="62216"/>
          </a:xfrm>
          <a:prstGeom prst="ellipse">
            <a:avLst/>
          </a:prstGeom>
          <a:solidFill>
            <a:srgbClr val="FFFFFF">
              <a:alpha val="22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4493312" y="4804674"/>
            <a:ext cx="32086" cy="32086"/>
          </a:xfrm>
          <a:prstGeom prst="ellipse">
            <a:avLst/>
          </a:prstGeom>
          <a:solidFill>
            <a:srgbClr val="FFFFFF">
              <a:alpha val="57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5979515" y="138699"/>
            <a:ext cx="50145" cy="50145"/>
          </a:xfrm>
          <a:prstGeom prst="ellipse">
            <a:avLst/>
          </a:prstGeom>
          <a:solidFill>
            <a:srgbClr val="FFFFFF">
              <a:alpha val="24000"/>
            </a:srgbClr>
          </a:solidFill>
          <a:ln/>
        </p:spPr>
      </p:sp>
      <p:sp>
        <p:nvSpPr>
          <p:cNvPr id="12" name="Shape 10"/>
          <p:cNvSpPr/>
          <p:nvPr/>
        </p:nvSpPr>
        <p:spPr>
          <a:xfrm>
            <a:off x="6896325" y="47404"/>
            <a:ext cx="65316" cy="65316"/>
          </a:xfrm>
          <a:prstGeom prst="ellipse">
            <a:avLst/>
          </a:prstGeom>
          <a:solidFill>
            <a:srgbClr val="FFFFFF">
              <a:alpha val="59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3404063" y="104082"/>
            <a:ext cx="32359" cy="32359"/>
          </a:xfrm>
          <a:prstGeom prst="ellipse">
            <a:avLst/>
          </a:prstGeom>
          <a:solidFill>
            <a:srgbClr val="FFFFFF">
              <a:alpha val="54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1411394" y="4819305"/>
            <a:ext cx="41464" cy="41464"/>
          </a:xfrm>
          <a:prstGeom prst="ellipse">
            <a:avLst/>
          </a:prstGeom>
          <a:solidFill>
            <a:srgbClr val="FFFFFF">
              <a:alpha val="38000"/>
            </a:srgbClr>
          </a:solidFill>
          <a:ln/>
        </p:spPr>
      </p:sp>
      <p:sp>
        <p:nvSpPr>
          <p:cNvPr id="15" name="Shape 13"/>
          <p:cNvSpPr/>
          <p:nvPr/>
        </p:nvSpPr>
        <p:spPr>
          <a:xfrm>
            <a:off x="7782974" y="456659"/>
            <a:ext cx="59486" cy="59486"/>
          </a:xfrm>
          <a:prstGeom prst="ellipse">
            <a:avLst/>
          </a:prstGeom>
          <a:solidFill>
            <a:srgbClr val="FFFFFF">
              <a:alpha val="67000"/>
            </a:srgbClr>
          </a:solidFill>
          <a:ln/>
        </p:spPr>
      </p:sp>
      <p:sp>
        <p:nvSpPr>
          <p:cNvPr id="16" name="Shape 14"/>
          <p:cNvSpPr/>
          <p:nvPr/>
        </p:nvSpPr>
        <p:spPr>
          <a:xfrm>
            <a:off x="5780021" y="4287376"/>
            <a:ext cx="35756" cy="35756"/>
          </a:xfrm>
          <a:prstGeom prst="ellipse">
            <a:avLst/>
          </a:prstGeom>
          <a:solidFill>
            <a:srgbClr val="FFFFFF">
              <a:alpha val="73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8055403" y="4725800"/>
            <a:ext cx="52394" cy="52394"/>
          </a:xfrm>
          <a:prstGeom prst="ellipse">
            <a:avLst/>
          </a:prstGeom>
          <a:solidFill>
            <a:srgbClr val="FFFFFF">
              <a:alpha val="62000"/>
            </a:srgbClr>
          </a:solidFill>
          <a:ln/>
        </p:spPr>
      </p:sp>
      <p:sp>
        <p:nvSpPr>
          <p:cNvPr id="18" name="Shape 16"/>
          <p:cNvSpPr/>
          <p:nvPr/>
        </p:nvSpPr>
        <p:spPr>
          <a:xfrm>
            <a:off x="1150460" y="4340301"/>
            <a:ext cx="34851" cy="34851"/>
          </a:xfrm>
          <a:prstGeom prst="ellipse">
            <a:avLst/>
          </a:prstGeom>
          <a:solidFill>
            <a:srgbClr val="FFFFFF">
              <a:alpha val="46000"/>
            </a:srgbClr>
          </a:solidFill>
          <a:ln/>
        </p:spPr>
      </p:sp>
      <p:sp>
        <p:nvSpPr>
          <p:cNvPr id="19" name="Shape 17"/>
          <p:cNvSpPr/>
          <p:nvPr/>
        </p:nvSpPr>
        <p:spPr>
          <a:xfrm>
            <a:off x="1294798" y="4740989"/>
            <a:ext cx="48233" cy="48233"/>
          </a:xfrm>
          <a:prstGeom prst="ellipse">
            <a:avLst/>
          </a:prstGeom>
          <a:solidFill>
            <a:srgbClr val="FFFFFF">
              <a:alpha val="6200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4209105" y="4236168"/>
            <a:ext cx="71284" cy="71284"/>
          </a:xfrm>
          <a:prstGeom prst="ellipse">
            <a:avLst/>
          </a:prstGeom>
          <a:solidFill>
            <a:srgbClr val="FFFFFF">
              <a:alpha val="78000"/>
            </a:srgbClr>
          </a:solidFill>
          <a:ln/>
        </p:spPr>
      </p:sp>
      <p:sp>
        <p:nvSpPr>
          <p:cNvPr id="21" name="Shape 19"/>
          <p:cNvSpPr/>
          <p:nvPr/>
        </p:nvSpPr>
        <p:spPr>
          <a:xfrm>
            <a:off x="6100304" y="287813"/>
            <a:ext cx="67743" cy="67743"/>
          </a:xfrm>
          <a:prstGeom prst="ellipse">
            <a:avLst/>
          </a:prstGeom>
          <a:solidFill>
            <a:srgbClr val="FFFFFF">
              <a:alpha val="74000"/>
            </a:srgbClr>
          </a:solidFill>
          <a:ln/>
        </p:spPr>
      </p:sp>
      <p:sp>
        <p:nvSpPr>
          <p:cNvPr id="22" name="Shape 20"/>
          <p:cNvSpPr/>
          <p:nvPr/>
        </p:nvSpPr>
        <p:spPr>
          <a:xfrm>
            <a:off x="7726505" y="4670289"/>
            <a:ext cx="45893" cy="45893"/>
          </a:xfrm>
          <a:prstGeom prst="ellipse">
            <a:avLst/>
          </a:prstGeom>
          <a:solidFill>
            <a:srgbClr val="FFFFFF">
              <a:alpha val="40000"/>
            </a:srgbClr>
          </a:solidFill>
          <a:ln/>
        </p:spPr>
      </p:sp>
      <p:sp>
        <p:nvSpPr>
          <p:cNvPr id="23" name="Shape 21"/>
          <p:cNvSpPr/>
          <p:nvPr/>
        </p:nvSpPr>
        <p:spPr>
          <a:xfrm>
            <a:off x="2880448" y="4526880"/>
            <a:ext cx="37239" cy="37239"/>
          </a:xfrm>
          <a:prstGeom prst="ellipse">
            <a:avLst/>
          </a:prstGeom>
          <a:solidFill>
            <a:srgbClr val="FFFFFF">
              <a:alpha val="71000"/>
            </a:srgbClr>
          </a:solidFill>
          <a:ln/>
        </p:spPr>
      </p:sp>
      <p:sp>
        <p:nvSpPr>
          <p:cNvPr id="24" name="Shape 22"/>
          <p:cNvSpPr/>
          <p:nvPr/>
        </p:nvSpPr>
        <p:spPr>
          <a:xfrm>
            <a:off x="3895468" y="612383"/>
            <a:ext cx="62794" cy="62794"/>
          </a:xfrm>
          <a:prstGeom prst="ellipse">
            <a:avLst/>
          </a:prstGeom>
          <a:solidFill>
            <a:srgbClr val="FFFFFF">
              <a:alpha val="51000"/>
            </a:srgbClr>
          </a:solidFill>
          <a:ln/>
        </p:spPr>
      </p:sp>
      <p:sp>
        <p:nvSpPr>
          <p:cNvPr id="25" name="Shape 23"/>
          <p:cNvSpPr/>
          <p:nvPr/>
        </p:nvSpPr>
        <p:spPr>
          <a:xfrm>
            <a:off x="4347038" y="499615"/>
            <a:ext cx="27761" cy="27761"/>
          </a:xfrm>
          <a:prstGeom prst="ellipse">
            <a:avLst/>
          </a:prstGeom>
          <a:solidFill>
            <a:srgbClr val="FFFFFF">
              <a:alpha val="69000"/>
            </a:srgbClr>
          </a:solidFill>
          <a:ln/>
        </p:spPr>
      </p:sp>
      <p:sp>
        <p:nvSpPr>
          <p:cNvPr id="26" name="Shape 24"/>
          <p:cNvSpPr/>
          <p:nvPr/>
        </p:nvSpPr>
        <p:spPr>
          <a:xfrm>
            <a:off x="2271324" y="540498"/>
            <a:ext cx="39148" cy="39148"/>
          </a:xfrm>
          <a:prstGeom prst="ellipse">
            <a:avLst/>
          </a:prstGeom>
          <a:solidFill>
            <a:srgbClr val="FFFFFF">
              <a:alpha val="56000"/>
            </a:srgbClr>
          </a:solidFill>
          <a:ln/>
        </p:spPr>
      </p:sp>
      <p:sp>
        <p:nvSpPr>
          <p:cNvPr id="27" name="Shape 25"/>
          <p:cNvSpPr/>
          <p:nvPr/>
        </p:nvSpPr>
        <p:spPr>
          <a:xfrm>
            <a:off x="1045536" y="4070559"/>
            <a:ext cx="54429" cy="54429"/>
          </a:xfrm>
          <a:prstGeom prst="ellipse">
            <a:avLst/>
          </a:prstGeom>
          <a:solidFill>
            <a:srgbClr val="FFFFFF">
              <a:alpha val="78000"/>
            </a:srgbClr>
          </a:solidFill>
          <a:ln/>
        </p:spPr>
      </p:sp>
      <p:sp>
        <p:nvSpPr>
          <p:cNvPr id="28" name="Shape 26"/>
          <p:cNvSpPr/>
          <p:nvPr/>
        </p:nvSpPr>
        <p:spPr>
          <a:xfrm>
            <a:off x="2861586" y="4166220"/>
            <a:ext cx="56025" cy="56025"/>
          </a:xfrm>
          <a:prstGeom prst="ellipse">
            <a:avLst/>
          </a:prstGeom>
          <a:solidFill>
            <a:srgbClr val="FFFFFF">
              <a:alpha val="28000"/>
            </a:srgbClr>
          </a:solidFill>
          <a:ln/>
        </p:spPr>
      </p:sp>
      <p:sp>
        <p:nvSpPr>
          <p:cNvPr id="29" name="Shape 27"/>
          <p:cNvSpPr/>
          <p:nvPr/>
        </p:nvSpPr>
        <p:spPr>
          <a:xfrm>
            <a:off x="4597143" y="615155"/>
            <a:ext cx="60484" cy="60484"/>
          </a:xfrm>
          <a:prstGeom prst="ellipse">
            <a:avLst/>
          </a:prstGeom>
          <a:solidFill>
            <a:srgbClr val="FFFFFF">
              <a:alpha val="65000"/>
            </a:srgbClr>
          </a:solidFill>
          <a:ln/>
        </p:spPr>
      </p:sp>
      <p:sp>
        <p:nvSpPr>
          <p:cNvPr id="30" name="Shape 28"/>
          <p:cNvSpPr/>
          <p:nvPr/>
        </p:nvSpPr>
        <p:spPr>
          <a:xfrm>
            <a:off x="1844196" y="4421058"/>
            <a:ext cx="49234" cy="49234"/>
          </a:xfrm>
          <a:prstGeom prst="ellipse">
            <a:avLst/>
          </a:prstGeom>
          <a:solidFill>
            <a:srgbClr val="FFFFFF">
              <a:alpha val="29000"/>
            </a:srgbClr>
          </a:solidFill>
          <a:ln/>
        </p:spPr>
      </p:sp>
      <p:sp>
        <p:nvSpPr>
          <p:cNvPr id="31" name="Shape 29"/>
          <p:cNvSpPr/>
          <p:nvPr/>
        </p:nvSpPr>
        <p:spPr>
          <a:xfrm>
            <a:off x="760514" y="4508964"/>
            <a:ext cx="61109" cy="61109"/>
          </a:xfrm>
          <a:prstGeom prst="ellipse">
            <a:avLst/>
          </a:prstGeom>
          <a:solidFill>
            <a:srgbClr val="FFFFFF">
              <a:alpha val="33000"/>
            </a:srgbClr>
          </a:solidFill>
          <a:ln/>
        </p:spPr>
      </p:sp>
      <p:sp>
        <p:nvSpPr>
          <p:cNvPr id="32" name="Shape 30"/>
          <p:cNvSpPr/>
          <p:nvPr/>
        </p:nvSpPr>
        <p:spPr>
          <a:xfrm>
            <a:off x="4478189" y="4287517"/>
            <a:ext cx="69612" cy="69612"/>
          </a:xfrm>
          <a:prstGeom prst="ellipse">
            <a:avLst/>
          </a:prstGeom>
          <a:solidFill>
            <a:srgbClr val="FFFFFF">
              <a:alpha val="59000"/>
            </a:srgbClr>
          </a:solidFill>
          <a:ln/>
        </p:spPr>
      </p:sp>
      <p:sp>
        <p:nvSpPr>
          <p:cNvPr id="33" name="Shape 31"/>
          <p:cNvSpPr/>
          <p:nvPr/>
        </p:nvSpPr>
        <p:spPr>
          <a:xfrm>
            <a:off x="5681350" y="728265"/>
            <a:ext cx="27484" cy="27484"/>
          </a:xfrm>
          <a:prstGeom prst="ellipse">
            <a:avLst/>
          </a:prstGeom>
          <a:solidFill>
            <a:srgbClr val="FFFFFF">
              <a:alpha val="68000"/>
            </a:srgbClr>
          </a:solidFill>
          <a:ln/>
        </p:spPr>
      </p:sp>
      <p:sp>
        <p:nvSpPr>
          <p:cNvPr id="34" name="Shape 32"/>
          <p:cNvSpPr/>
          <p:nvPr/>
        </p:nvSpPr>
        <p:spPr>
          <a:xfrm>
            <a:off x="2532463" y="4392852"/>
            <a:ext cx="33739" cy="33739"/>
          </a:xfrm>
          <a:prstGeom prst="ellipse">
            <a:avLst/>
          </a:prstGeom>
          <a:solidFill>
            <a:srgbClr val="FFFFFF">
              <a:alpha val="26000"/>
            </a:srgbClr>
          </a:solidFill>
          <a:ln/>
        </p:spPr>
      </p:sp>
      <p:sp>
        <p:nvSpPr>
          <p:cNvPr id="35" name="Shape 33"/>
          <p:cNvSpPr/>
          <p:nvPr/>
        </p:nvSpPr>
        <p:spPr>
          <a:xfrm>
            <a:off x="4013021" y="595432"/>
            <a:ext cx="54884" cy="54884"/>
          </a:xfrm>
          <a:prstGeom prst="ellipse">
            <a:avLst/>
          </a:prstGeom>
          <a:solidFill>
            <a:srgbClr val="FFFFFF">
              <a:alpha val="66000"/>
            </a:srgbClr>
          </a:solidFill>
          <a:ln/>
        </p:spPr>
      </p:sp>
      <p:sp>
        <p:nvSpPr>
          <p:cNvPr id="36" name="Shape 34"/>
          <p:cNvSpPr/>
          <p:nvPr/>
        </p:nvSpPr>
        <p:spPr>
          <a:xfrm>
            <a:off x="8275801" y="4814004"/>
            <a:ext cx="55872" cy="55872"/>
          </a:xfrm>
          <a:prstGeom prst="ellipse">
            <a:avLst/>
          </a:prstGeom>
          <a:solidFill>
            <a:srgbClr val="FFFFFF">
              <a:alpha val="61000"/>
            </a:srgbClr>
          </a:solidFill>
          <a:ln/>
        </p:spPr>
      </p:sp>
      <p:sp>
        <p:nvSpPr>
          <p:cNvPr id="37" name="Shape 35"/>
          <p:cNvSpPr/>
          <p:nvPr/>
        </p:nvSpPr>
        <p:spPr>
          <a:xfrm>
            <a:off x="407899" y="4744528"/>
            <a:ext cx="46168" cy="46168"/>
          </a:xfrm>
          <a:prstGeom prst="ellipse">
            <a:avLst/>
          </a:prstGeom>
          <a:solidFill>
            <a:srgbClr val="FFFFFF">
              <a:alpha val="23000"/>
            </a:srgbClr>
          </a:solidFill>
          <a:ln/>
        </p:spPr>
      </p:sp>
      <p:sp>
        <p:nvSpPr>
          <p:cNvPr id="38" name="Shape 36"/>
          <p:cNvSpPr/>
          <p:nvPr/>
        </p:nvSpPr>
        <p:spPr>
          <a:xfrm>
            <a:off x="3485531" y="4086209"/>
            <a:ext cx="69991" cy="69991"/>
          </a:xfrm>
          <a:prstGeom prst="ellipse">
            <a:avLst/>
          </a:prstGeom>
          <a:solidFill>
            <a:srgbClr val="FFFFFF">
              <a:alpha val="39000"/>
            </a:srgbClr>
          </a:solidFill>
          <a:ln/>
        </p:spPr>
      </p:sp>
      <p:sp>
        <p:nvSpPr>
          <p:cNvPr id="39" name="Shape 37"/>
          <p:cNvSpPr/>
          <p:nvPr/>
        </p:nvSpPr>
        <p:spPr>
          <a:xfrm>
            <a:off x="5663411" y="4335726"/>
            <a:ext cx="65559" cy="65559"/>
          </a:xfrm>
          <a:prstGeom prst="ellipse">
            <a:avLst/>
          </a:prstGeom>
          <a:solidFill>
            <a:srgbClr val="FFFFFF">
              <a:alpha val="78000"/>
            </a:srgbClr>
          </a:solidFill>
          <a:ln/>
        </p:spPr>
      </p:sp>
      <p:sp>
        <p:nvSpPr>
          <p:cNvPr id="40" name="Shape 38"/>
          <p:cNvSpPr/>
          <p:nvPr/>
        </p:nvSpPr>
        <p:spPr>
          <a:xfrm>
            <a:off x="7729436" y="4566803"/>
            <a:ext cx="46481" cy="46481"/>
          </a:xfrm>
          <a:prstGeom prst="ellipse">
            <a:avLst/>
          </a:prstGeom>
          <a:solidFill>
            <a:srgbClr val="FFFFFF">
              <a:alpha val="69000"/>
            </a:srgbClr>
          </a:solidFill>
          <a:ln/>
        </p:spPr>
      </p:sp>
      <p:sp>
        <p:nvSpPr>
          <p:cNvPr id="41" name="Shape 39"/>
          <p:cNvSpPr/>
          <p:nvPr/>
        </p:nvSpPr>
        <p:spPr>
          <a:xfrm>
            <a:off x="7987381" y="4723762"/>
            <a:ext cx="39251" cy="39251"/>
          </a:xfrm>
          <a:prstGeom prst="ellipse">
            <a:avLst/>
          </a:prstGeom>
          <a:solidFill>
            <a:srgbClr val="FFFFFF">
              <a:alpha val="61000"/>
            </a:srgbClr>
          </a:solidFill>
          <a:ln/>
        </p:spPr>
      </p:sp>
      <p:sp>
        <p:nvSpPr>
          <p:cNvPr id="42" name="Text 40"/>
          <p:cNvSpPr/>
          <p:nvPr/>
        </p:nvSpPr>
        <p:spPr>
          <a:xfrm>
            <a:off x="0" y="8686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spc="400" kern="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 U R R A Y ' S   E N G L I S H</a:t>
            </a:r>
            <a:endParaRPr lang="en-US" sz="1500" dirty="0"/>
          </a:p>
        </p:txBody>
      </p:sp>
      <p:sp>
        <p:nvSpPr>
          <p:cNvPr id="43" name="Text 41"/>
          <p:cNvSpPr/>
          <p:nvPr/>
        </p:nvSpPr>
        <p:spPr>
          <a:xfrm>
            <a:off x="0" y="132588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Sound Twins!  👯</a:t>
            </a:r>
            <a:endParaRPr lang="en-US" sz="4600" dirty="0"/>
          </a:p>
        </p:txBody>
      </p:sp>
      <p:sp>
        <p:nvSpPr>
          <p:cNvPr id="44" name="Text 42"/>
          <p:cNvSpPr/>
          <p:nvPr/>
        </p:nvSpPr>
        <p:spPr>
          <a:xfrm>
            <a:off x="0" y="24688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9B8C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Words that are ALMOST the same…</a:t>
            </a:r>
            <a:endParaRPr lang="en-US" sz="2000" dirty="0"/>
          </a:p>
        </p:txBody>
      </p:sp>
      <p:sp>
        <p:nvSpPr>
          <p:cNvPr id="45" name="Shape 43"/>
          <p:cNvSpPr/>
          <p:nvPr/>
        </p:nvSpPr>
        <p:spPr>
          <a:xfrm>
            <a:off x="3749040" y="3200400"/>
            <a:ext cx="1645920" cy="685800"/>
          </a:xfrm>
          <a:prstGeom prst="roundRect">
            <a:avLst>
              <a:gd name="adj" fmla="val 49333"/>
            </a:avLst>
          </a:prstGeom>
          <a:solidFill>
            <a:srgbClr val="FFD23F"/>
          </a:solidFill>
          <a:ln/>
          <a:effectLst>
            <a:outerShdw sx="100000" sy="100000" kx="0" ky="0" algn="bl" rotWithShape="0" blurRad="127000" dist="50800" dir="5400000">
              <a:srgbClr val="000000">
                <a:alpha val="35000"/>
              </a:srgbClr>
            </a:outerShdw>
          </a:effectLst>
        </p:spPr>
      </p:sp>
      <p:sp>
        <p:nvSpPr>
          <p:cNvPr id="46" name="Text 44"/>
          <p:cNvSpPr/>
          <p:nvPr/>
        </p:nvSpPr>
        <p:spPr>
          <a:xfrm>
            <a:off x="3749040" y="3200400"/>
            <a:ext cx="1645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8</a:t>
            </a:r>
            <a:endParaRPr lang="en-US" sz="2600" dirty="0"/>
          </a:p>
        </p:txBody>
      </p:sp>
      <p:sp>
        <p:nvSpPr>
          <p:cNvPr id="47" name="Text 45"/>
          <p:cNvSpPr/>
          <p:nvPr/>
        </p:nvSpPr>
        <p:spPr>
          <a:xfrm>
            <a:off x="0" y="461772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murraycohen.com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D23F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8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WARM-UP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🔊  Boss beat review — type beats + boss!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1463040" y="164592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463040" y="164592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YOUR ANSWER IN THE CHAT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1188720" y="2514600"/>
            <a:ext cx="6766560" cy="1051560"/>
          </a:xfrm>
          <a:prstGeom prst="roundRect">
            <a:avLst>
              <a:gd name="adj" fmla="val 13043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188720" y="2514600"/>
            <a:ext cx="676656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 say </a:t>
            </a:r>
            <a:pPr algn="ctr" indent="0" marL="0">
              <a:buNone/>
            </a:pPr>
            <a:r>
              <a:rPr lang="en-US" sz="24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“important”</a:t>
            </a:r>
            <a:pPr algn="ctr" indent="0" marL="0">
              <a:buNone/>
            </a:pPr>
            <a:r>
              <a:rPr lang="en-US" sz="24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 →  you type </a:t>
            </a:r>
            <a:pPr algn="ctr" indent="0" marL="0">
              <a:buNone/>
            </a:pPr>
            <a:r>
              <a:rPr lang="en-US" sz="24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3, 2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0" y="38404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⭐ Stars: I say TWO words!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8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🎯  Today — sound twins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914400" y="1783080"/>
            <a:ext cx="7315200" cy="777240"/>
          </a:xfrm>
          <a:prstGeom prst="roundRect">
            <a:avLst>
              <a:gd name="adj" fmla="val 17647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188720" y="1783080"/>
            <a:ext cx="6949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👅   TH — the tongue-out sound (everyone's enemy!)</a:t>
            </a:r>
            <a:endParaRPr lang="en-US" sz="1900" dirty="0"/>
          </a:p>
        </p:txBody>
      </p:sp>
      <p:sp>
        <p:nvSpPr>
          <p:cNvPr id="9" name="Shape 7"/>
          <p:cNvSpPr/>
          <p:nvPr/>
        </p:nvSpPr>
        <p:spPr>
          <a:xfrm>
            <a:off x="914400" y="2697480"/>
            <a:ext cx="7315200" cy="777240"/>
          </a:xfrm>
          <a:prstGeom prst="roundRect">
            <a:avLst>
              <a:gd name="adj" fmla="val 17647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188720" y="2697480"/>
            <a:ext cx="6949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💋   B vs V — lips pop or teeth buzz (¡hola español!)</a:t>
            </a:r>
            <a:endParaRPr lang="en-US" sz="1900" dirty="0"/>
          </a:p>
        </p:txBody>
      </p:sp>
      <p:sp>
        <p:nvSpPr>
          <p:cNvPr id="11" name="Shape 9"/>
          <p:cNvSpPr/>
          <p:nvPr/>
        </p:nvSpPr>
        <p:spPr>
          <a:xfrm>
            <a:off x="914400" y="3611880"/>
            <a:ext cx="7315200" cy="777240"/>
          </a:xfrm>
          <a:prstGeom prst="roundRect">
            <a:avLst>
              <a:gd name="adj" fmla="val 17647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188720" y="3611880"/>
            <a:ext cx="6949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⭕   W vs V — round lips, no teeth (Україна! افغانستان!)</a:t>
            </a:r>
            <a:endParaRPr lang="en-US" sz="1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8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TEAMS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👥  Breakout Rooms — your job!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731520" y="1737360"/>
            <a:ext cx="7680960" cy="822960"/>
          </a:xfrm>
          <a:prstGeom prst="roundRect">
            <a:avLst>
              <a:gd name="adj" fmla="val 16667"/>
            </a:avLst>
          </a:prstGeom>
          <a:solidFill>
            <a:srgbClr val="FFD23F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1737360"/>
            <a:ext cx="7315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🟡 Sunshine room:   </a:t>
            </a:r>
            <a:pPr indent="0" marL="0">
              <a:buNone/>
            </a:pPr>
            <a:r>
              <a:rPr lang="en-US" sz="17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Mirror practice: tongue OUT for th — thin, this, three. (Teacher joins!)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731520" y="2697480"/>
            <a:ext cx="7680960" cy="822960"/>
          </a:xfrm>
          <a:prstGeom prst="roundRect">
            <a:avLst>
              <a:gd name="adj" fmla="val 16667"/>
            </a:avLst>
          </a:prstGeom>
          <a:solidFill>
            <a:srgbClr val="FF5D5D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2697480"/>
            <a:ext cx="7315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🔴 Fire room:   </a:t>
            </a:r>
            <a:pPr indent="0" marL="0">
              <a:buNone/>
            </a:pPr>
            <a:r>
              <a:rPr lang="en-US" sz="170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Partner says berry or very, wet or vet — you point 1 or 2.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731520" y="3657600"/>
            <a:ext cx="7680960" cy="822960"/>
          </a:xfrm>
          <a:prstGeom prst="roundRect">
            <a:avLst>
              <a:gd name="adj" fmla="val 16667"/>
            </a:avLst>
          </a:prstGeom>
          <a:solidFill>
            <a:srgbClr val="3EE0CF"/>
          </a:solidFill>
          <a:ln/>
        </p:spPr>
      </p:sp>
      <p:sp>
        <p:nvSpPr>
          <p:cNvPr id="12" name="Text 10"/>
          <p:cNvSpPr/>
          <p:nvPr/>
        </p:nvSpPr>
        <p:spPr>
          <a:xfrm>
            <a:off x="914400" y="3657600"/>
            <a:ext cx="7315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🟢 Star room:   </a:t>
            </a:r>
            <a:pPr indent="0" marL="0">
              <a:buNone/>
            </a:pPr>
            <a:r>
              <a:rPr lang="en-US" sz="17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Say a tongue twister 3 times fast. Partner counts your mistakes — then switch!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6133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08218" y="6179"/>
            <a:ext cx="64969" cy="64969"/>
          </a:xfrm>
          <a:prstGeom prst="ellipse">
            <a:avLst/>
          </a:prstGeom>
          <a:solidFill>
            <a:srgbClr val="FFFFFF">
              <a:alpha val="69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5400130" y="4786339"/>
            <a:ext cx="55648" cy="55648"/>
          </a:xfrm>
          <a:prstGeom prst="ellipse">
            <a:avLst/>
          </a:prstGeom>
          <a:solidFill>
            <a:srgbClr val="FFFFFF">
              <a:alpha val="67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6208828" y="4845325"/>
            <a:ext cx="33278" cy="33278"/>
          </a:xfrm>
          <a:prstGeom prst="ellipse">
            <a:avLst/>
          </a:prstGeom>
          <a:solidFill>
            <a:srgbClr val="FFFFFF">
              <a:alpha val="26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6574317" y="455199"/>
            <a:ext cx="48472" cy="48472"/>
          </a:xfrm>
          <a:prstGeom prst="ellipse">
            <a:avLst/>
          </a:prstGeom>
          <a:solidFill>
            <a:srgbClr val="FFFFFF">
              <a:alpha val="42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7089424" y="408798"/>
            <a:ext cx="39453" cy="39453"/>
          </a:xfrm>
          <a:prstGeom prst="ellipse">
            <a:avLst/>
          </a:prstGeom>
          <a:solidFill>
            <a:srgbClr val="FFFFFF">
              <a:alpha val="61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8647445" y="288948"/>
            <a:ext cx="30570" cy="30570"/>
          </a:xfrm>
          <a:prstGeom prst="ellipse">
            <a:avLst/>
          </a:prstGeom>
          <a:solidFill>
            <a:srgbClr val="FFFFFF">
              <a:alpha val="2700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3071410" y="429240"/>
            <a:ext cx="55111" cy="55111"/>
          </a:xfrm>
          <a:prstGeom prst="ellipse">
            <a:avLst/>
          </a:prstGeom>
          <a:solidFill>
            <a:srgbClr val="FFFFFF">
              <a:alpha val="45000"/>
            </a:srgbClr>
          </a:solidFill>
          <a:ln/>
        </p:spPr>
      </p:sp>
      <p:sp>
        <p:nvSpPr>
          <p:cNvPr id="9" name="Shape 7"/>
          <p:cNvSpPr/>
          <p:nvPr/>
        </p:nvSpPr>
        <p:spPr>
          <a:xfrm>
            <a:off x="3887528" y="427189"/>
            <a:ext cx="66535" cy="66535"/>
          </a:xfrm>
          <a:prstGeom prst="ellipse">
            <a:avLst/>
          </a:prstGeom>
          <a:solidFill>
            <a:srgbClr val="FFFFFF">
              <a:alpha val="72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4211387" y="4518438"/>
            <a:ext cx="55627" cy="55627"/>
          </a:xfrm>
          <a:prstGeom prst="ellipse">
            <a:avLst/>
          </a:prstGeom>
          <a:solidFill>
            <a:srgbClr val="FFFFFF">
              <a:alpha val="45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3905424" y="335741"/>
            <a:ext cx="44206" cy="44206"/>
          </a:xfrm>
          <a:prstGeom prst="ellipse">
            <a:avLst/>
          </a:prstGeom>
          <a:solidFill>
            <a:srgbClr val="FFFFFF">
              <a:alpha val="25000"/>
            </a:srgbClr>
          </a:solidFill>
          <a:ln/>
        </p:spPr>
      </p:sp>
      <p:sp>
        <p:nvSpPr>
          <p:cNvPr id="12" name="Shape 10"/>
          <p:cNvSpPr/>
          <p:nvPr/>
        </p:nvSpPr>
        <p:spPr>
          <a:xfrm>
            <a:off x="1202221" y="4624540"/>
            <a:ext cx="30183" cy="30183"/>
          </a:xfrm>
          <a:prstGeom prst="ellipse">
            <a:avLst/>
          </a:prstGeom>
          <a:solidFill>
            <a:srgbClr val="FFFFFF">
              <a:alpha val="29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2240338" y="229806"/>
            <a:ext cx="57575" cy="57575"/>
          </a:xfrm>
          <a:prstGeom prst="ellipse">
            <a:avLst/>
          </a:prstGeom>
          <a:solidFill>
            <a:srgbClr val="FFFFFF">
              <a:alpha val="37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7743248" y="4631216"/>
            <a:ext cx="44011" cy="44011"/>
          </a:xfrm>
          <a:prstGeom prst="ellipse">
            <a:avLst/>
          </a:prstGeom>
          <a:solidFill>
            <a:srgbClr val="FFFFFF">
              <a:alpha val="28000"/>
            </a:srgbClr>
          </a:solidFill>
          <a:ln/>
        </p:spPr>
      </p:sp>
      <p:sp>
        <p:nvSpPr>
          <p:cNvPr id="15" name="Shape 13"/>
          <p:cNvSpPr/>
          <p:nvPr/>
        </p:nvSpPr>
        <p:spPr>
          <a:xfrm>
            <a:off x="3502047" y="4070441"/>
            <a:ext cx="65835" cy="65835"/>
          </a:xfrm>
          <a:prstGeom prst="ellipse">
            <a:avLst/>
          </a:prstGeom>
          <a:solidFill>
            <a:srgbClr val="FFFFFF">
              <a:alpha val="72000"/>
            </a:srgbClr>
          </a:solidFill>
          <a:ln/>
        </p:spPr>
      </p:sp>
      <p:sp>
        <p:nvSpPr>
          <p:cNvPr id="16" name="Shape 14"/>
          <p:cNvSpPr/>
          <p:nvPr/>
        </p:nvSpPr>
        <p:spPr>
          <a:xfrm>
            <a:off x="6671070" y="557799"/>
            <a:ext cx="71442" cy="71442"/>
          </a:xfrm>
          <a:prstGeom prst="ellipse">
            <a:avLst/>
          </a:prstGeom>
          <a:solidFill>
            <a:srgbClr val="FFFFFF">
              <a:alpha val="78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7591407" y="172702"/>
            <a:ext cx="39944" cy="39944"/>
          </a:xfrm>
          <a:prstGeom prst="ellipse">
            <a:avLst/>
          </a:prstGeom>
          <a:solidFill>
            <a:srgbClr val="FFFFFF">
              <a:alpha val="61000"/>
            </a:srgbClr>
          </a:solidFill>
          <a:ln/>
        </p:spPr>
      </p:sp>
      <p:sp>
        <p:nvSpPr>
          <p:cNvPr id="18" name="Shape 16"/>
          <p:cNvSpPr/>
          <p:nvPr/>
        </p:nvSpPr>
        <p:spPr>
          <a:xfrm>
            <a:off x="5200637" y="4363112"/>
            <a:ext cx="46230" cy="46230"/>
          </a:xfrm>
          <a:prstGeom prst="ellipse">
            <a:avLst/>
          </a:prstGeom>
          <a:solidFill>
            <a:srgbClr val="FFFFFF">
              <a:alpha val="67000"/>
            </a:srgbClr>
          </a:solidFill>
          <a:ln/>
        </p:spPr>
      </p:sp>
      <p:sp>
        <p:nvSpPr>
          <p:cNvPr id="19" name="Shape 17"/>
          <p:cNvSpPr/>
          <p:nvPr/>
        </p:nvSpPr>
        <p:spPr>
          <a:xfrm>
            <a:off x="6098840" y="4759450"/>
            <a:ext cx="64320" cy="64320"/>
          </a:xfrm>
          <a:prstGeom prst="ellipse">
            <a:avLst/>
          </a:prstGeom>
          <a:solidFill>
            <a:srgbClr val="FFFFFF">
              <a:alpha val="4700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8390345" y="4736767"/>
            <a:ext cx="47263" cy="47263"/>
          </a:xfrm>
          <a:prstGeom prst="ellipse">
            <a:avLst/>
          </a:prstGeom>
          <a:solidFill>
            <a:srgbClr val="FFFFFF">
              <a:alpha val="68000"/>
            </a:srgbClr>
          </a:solidFill>
          <a:ln/>
        </p:spPr>
      </p:sp>
      <p:sp>
        <p:nvSpPr>
          <p:cNvPr id="21" name="Shape 19"/>
          <p:cNvSpPr/>
          <p:nvPr/>
        </p:nvSpPr>
        <p:spPr>
          <a:xfrm>
            <a:off x="4623709" y="469066"/>
            <a:ext cx="47993" cy="47993"/>
          </a:xfrm>
          <a:prstGeom prst="ellipse">
            <a:avLst/>
          </a:prstGeom>
          <a:solidFill>
            <a:srgbClr val="FFFFFF">
              <a:alpha val="29000"/>
            </a:srgbClr>
          </a:solidFill>
          <a:ln/>
        </p:spPr>
      </p:sp>
      <p:sp>
        <p:nvSpPr>
          <p:cNvPr id="22" name="Shape 20"/>
          <p:cNvSpPr/>
          <p:nvPr/>
        </p:nvSpPr>
        <p:spPr>
          <a:xfrm>
            <a:off x="5261755" y="4321675"/>
            <a:ext cx="28899" cy="28899"/>
          </a:xfrm>
          <a:prstGeom prst="ellipse">
            <a:avLst/>
          </a:prstGeom>
          <a:solidFill>
            <a:srgbClr val="FFFFFF">
              <a:alpha val="71000"/>
            </a:srgbClr>
          </a:solidFill>
          <a:ln/>
        </p:spPr>
      </p:sp>
      <p:sp>
        <p:nvSpPr>
          <p:cNvPr id="23" name="Shape 21"/>
          <p:cNvSpPr/>
          <p:nvPr/>
        </p:nvSpPr>
        <p:spPr>
          <a:xfrm>
            <a:off x="2335967" y="4642965"/>
            <a:ext cx="52921" cy="52921"/>
          </a:xfrm>
          <a:prstGeom prst="ellipse">
            <a:avLst/>
          </a:prstGeom>
          <a:solidFill>
            <a:srgbClr val="FFFFFF">
              <a:alpha val="41000"/>
            </a:srgbClr>
          </a:solidFill>
          <a:ln/>
        </p:spPr>
      </p:sp>
      <p:sp>
        <p:nvSpPr>
          <p:cNvPr id="24" name="Shape 22"/>
          <p:cNvSpPr/>
          <p:nvPr/>
        </p:nvSpPr>
        <p:spPr>
          <a:xfrm>
            <a:off x="547199" y="515981"/>
            <a:ext cx="45207" cy="45207"/>
          </a:xfrm>
          <a:prstGeom prst="ellipse">
            <a:avLst/>
          </a:prstGeom>
          <a:solidFill>
            <a:srgbClr val="FFFFFF">
              <a:alpha val="57000"/>
            </a:srgbClr>
          </a:solidFill>
          <a:ln/>
        </p:spPr>
      </p:sp>
      <p:sp>
        <p:nvSpPr>
          <p:cNvPr id="25" name="Shape 23"/>
          <p:cNvSpPr/>
          <p:nvPr/>
        </p:nvSpPr>
        <p:spPr>
          <a:xfrm>
            <a:off x="7475545" y="471750"/>
            <a:ext cx="67426" cy="67426"/>
          </a:xfrm>
          <a:prstGeom prst="ellipse">
            <a:avLst/>
          </a:prstGeom>
          <a:solidFill>
            <a:srgbClr val="FFFFFF">
              <a:alpha val="23000"/>
            </a:srgbClr>
          </a:solidFill>
          <a:ln/>
        </p:spPr>
      </p:sp>
      <p:sp>
        <p:nvSpPr>
          <p:cNvPr id="26" name="Shape 24"/>
          <p:cNvSpPr/>
          <p:nvPr/>
        </p:nvSpPr>
        <p:spPr>
          <a:xfrm>
            <a:off x="7344579" y="4749693"/>
            <a:ext cx="34742" cy="34742"/>
          </a:xfrm>
          <a:prstGeom prst="ellipse">
            <a:avLst/>
          </a:prstGeom>
          <a:solidFill>
            <a:srgbClr val="FFFFFF">
              <a:alpha val="60000"/>
            </a:srgbClr>
          </a:solidFill>
          <a:ln/>
        </p:spPr>
      </p:sp>
      <p:sp>
        <p:nvSpPr>
          <p:cNvPr id="27" name="Shape 25"/>
          <p:cNvSpPr/>
          <p:nvPr/>
        </p:nvSpPr>
        <p:spPr>
          <a:xfrm>
            <a:off x="8626810" y="468719"/>
            <a:ext cx="59441" cy="59441"/>
          </a:xfrm>
          <a:prstGeom prst="ellipse">
            <a:avLst/>
          </a:prstGeom>
          <a:solidFill>
            <a:srgbClr val="FFFFFF">
              <a:alpha val="35000"/>
            </a:srgbClr>
          </a:solidFill>
          <a:ln/>
        </p:spPr>
      </p:sp>
      <p:sp>
        <p:nvSpPr>
          <p:cNvPr id="28" name="Shape 26"/>
          <p:cNvSpPr/>
          <p:nvPr/>
        </p:nvSpPr>
        <p:spPr>
          <a:xfrm>
            <a:off x="1451688" y="604597"/>
            <a:ext cx="53280" cy="53280"/>
          </a:xfrm>
          <a:prstGeom prst="ellipse">
            <a:avLst/>
          </a:prstGeom>
          <a:solidFill>
            <a:srgbClr val="FFFFFF">
              <a:alpha val="25000"/>
            </a:srgbClr>
          </a:solidFill>
          <a:ln/>
        </p:spPr>
      </p:sp>
      <p:sp>
        <p:nvSpPr>
          <p:cNvPr id="29" name="Shape 27"/>
          <p:cNvSpPr/>
          <p:nvPr/>
        </p:nvSpPr>
        <p:spPr>
          <a:xfrm>
            <a:off x="8019399" y="457672"/>
            <a:ext cx="43586" cy="43586"/>
          </a:xfrm>
          <a:prstGeom prst="ellipse">
            <a:avLst/>
          </a:prstGeom>
          <a:solidFill>
            <a:srgbClr val="FFFFFF">
              <a:alpha val="74000"/>
            </a:srgbClr>
          </a:solidFill>
          <a:ln/>
        </p:spPr>
      </p:sp>
      <p:sp>
        <p:nvSpPr>
          <p:cNvPr id="30" name="Shape 28"/>
          <p:cNvSpPr/>
          <p:nvPr/>
        </p:nvSpPr>
        <p:spPr>
          <a:xfrm>
            <a:off x="2458313" y="4736435"/>
            <a:ext cx="28081" cy="28081"/>
          </a:xfrm>
          <a:prstGeom prst="ellipse">
            <a:avLst/>
          </a:prstGeom>
          <a:solidFill>
            <a:srgbClr val="FFFFFF">
              <a:alpha val="63000"/>
            </a:srgbClr>
          </a:solidFill>
          <a:ln/>
        </p:spPr>
      </p:sp>
      <p:sp>
        <p:nvSpPr>
          <p:cNvPr id="31" name="Shape 29"/>
          <p:cNvSpPr/>
          <p:nvPr/>
        </p:nvSpPr>
        <p:spPr>
          <a:xfrm>
            <a:off x="8051594" y="726676"/>
            <a:ext cx="44617" cy="44617"/>
          </a:xfrm>
          <a:prstGeom prst="ellipse">
            <a:avLst/>
          </a:prstGeom>
          <a:solidFill>
            <a:srgbClr val="FFFFFF">
              <a:alpha val="64000"/>
            </a:srgbClr>
          </a:solidFill>
          <a:ln/>
        </p:spPr>
      </p:sp>
      <p:sp>
        <p:nvSpPr>
          <p:cNvPr id="32" name="Text 30"/>
          <p:cNvSpPr/>
          <p:nvPr/>
        </p:nvSpPr>
        <p:spPr>
          <a:xfrm>
            <a:off x="0" y="105156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🎟️  Exit Ticket</a:t>
            </a:r>
            <a:endParaRPr lang="en-US" sz="3800" dirty="0"/>
          </a:p>
        </p:txBody>
      </p:sp>
      <p:sp>
        <p:nvSpPr>
          <p:cNvPr id="33" name="Text 31"/>
          <p:cNvSpPr/>
          <p:nvPr/>
        </p:nvSpPr>
        <p:spPr>
          <a:xfrm>
            <a:off x="0" y="192024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Before you go — type in the chat:</a:t>
            </a:r>
            <a:endParaRPr lang="en-US" sz="2200" dirty="0"/>
          </a:p>
        </p:txBody>
      </p:sp>
      <p:sp>
        <p:nvSpPr>
          <p:cNvPr id="34" name="Text 32"/>
          <p:cNvSpPr/>
          <p:nvPr/>
        </p:nvSpPr>
        <p:spPr>
          <a:xfrm>
            <a:off x="0" y="2468880"/>
            <a:ext cx="9144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the word that is hardest for YOUR mouth  ✏️</a:t>
            </a:r>
            <a:endParaRPr lang="en-US" sz="3200" dirty="0"/>
          </a:p>
        </p:txBody>
      </p:sp>
      <p:sp>
        <p:nvSpPr>
          <p:cNvPr id="35" name="Text 33"/>
          <p:cNvSpPr/>
          <p:nvPr/>
        </p:nvSpPr>
        <p:spPr>
          <a:xfrm>
            <a:off x="0" y="38404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9B8C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Your mouth learned new tricks today!  👋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Murray Cohen</dc:creator>
  <cp:lastModifiedBy>Murray Cohen</cp:lastModifiedBy>
  <cp:revision>1</cp:revision>
  <dcterms:created xsi:type="dcterms:W3CDTF">2026-06-13T00:24:33Z</dcterms:created>
  <dcterms:modified xsi:type="dcterms:W3CDTF">2026-06-13T00:24:33Z</dcterms:modified>
</cp:coreProperties>
</file>