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deck targeting the class's L1 mix: B/V for Spanish speakers (in Spanish b/v sound the same!), W/V for Ukrainian and Farsi speakers (those languages have one sound where English has two).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"vet" twice — NATURAL speed, don't over-help. Type 1 or 2. Then the other word. Then watch-my-mouth round: say it SILENTLY, they read your lips!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Mouth first, sound second: show both mouth shapes silently, class copies. Then circle: Is this a wine or a vine? Exaggerate the difference. 10 reps minimum.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"wine" twice — NATURAL speed, don't over-help. Type 1 or 2. Then the other word. Then watch-my-mouth round: say it SILENTLY, they read your lips!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 pointing with silent mouthing — they say the word from your lips alone. The ultimate test of mouth-shape awareness.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Mirror moment, cameras on, everyone BIG: B — lips pop (paper test: paper in front of lips moves). V — top teeth bite bottom lip gently, buzz like a bee. W — kiss-lips circle, NO teeth touching. Spanish: b and v are the same in Spanish — in English the teeth decide. Ukrainian/Farsi: your в/و is between English V and W — English splits it in two.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Mouth first, sound second: show both mouth shapes silently, class copies. Then circle: Is this a ban or a van? Exaggerate the difference. 10 reps minimum.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"van" twice — NATURAL speed, don't over-help. Type 1 or 2. Then the other word. Then watch-my-mouth round: say it SILENTLY, they read your lips!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Mouth first, sound second: show both mouth shapes silently, class copies. Then circle: Is this a boat or a vote? Exaggerate the difference. 10 reps minimum.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"boat" twice — NATURAL speed, don't over-help. Type 1 or 2. Then the other word. Then watch-my-mouth round: say it SILENTLY, they read your lips!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Mouth first, sound second: show both mouth shapes silently, class copies. Then circle: Is this a wet or a vet? Exaggerate the difference. 10 reps minimum.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591576" y="4703888"/>
            <a:ext cx="38305" cy="38305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270167" y="267487"/>
            <a:ext cx="48269" cy="48269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262619" y="4666103"/>
            <a:ext cx="62031" cy="62031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8176189" y="634896"/>
            <a:ext cx="70732" cy="70732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732056" y="4208917"/>
            <a:ext cx="28326" cy="28326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377766" y="4399622"/>
            <a:ext cx="69237" cy="69237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103877" y="4431313"/>
            <a:ext cx="40925" cy="40925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1767646" y="4224469"/>
            <a:ext cx="40546" cy="40546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8503247" y="330067"/>
            <a:ext cx="54767" cy="54767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4183606" y="4567066"/>
            <a:ext cx="59768" cy="59768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2769212" y="4816648"/>
            <a:ext cx="64370" cy="64370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5920026" y="60856"/>
            <a:ext cx="71318" cy="7131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4030914" y="4729110"/>
            <a:ext cx="63525" cy="63525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6532020" y="4383672"/>
            <a:ext cx="68097" cy="68097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7940370" y="576576"/>
            <a:ext cx="42084" cy="42084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971053" y="620289"/>
            <a:ext cx="43567" cy="43567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2786432" y="4449801"/>
            <a:ext cx="50951" cy="50951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6681032" y="4748599"/>
            <a:ext cx="54804" cy="5480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5596766" y="4081061"/>
            <a:ext cx="52521" cy="52521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7925665" y="545258"/>
            <a:ext cx="36098" cy="36098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1097736" y="487795"/>
            <a:ext cx="65048" cy="65048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5811584" y="4347658"/>
            <a:ext cx="52453" cy="52453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8110741" y="230055"/>
            <a:ext cx="35241" cy="35241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3887877" y="4117701"/>
            <a:ext cx="69698" cy="69698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729777" y="4843459"/>
            <a:ext cx="70219" cy="70219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6217546" y="4439161"/>
            <a:ext cx="50169" cy="50169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6685796" y="4843198"/>
            <a:ext cx="45182" cy="45182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114444" y="4081678"/>
            <a:ext cx="47069" cy="47069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1995646" y="4781288"/>
            <a:ext cx="70527" cy="70527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1919035" y="4089318"/>
            <a:ext cx="44514" cy="44514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6482511" y="247322"/>
            <a:ext cx="67390" cy="67390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3075752" y="145948"/>
            <a:ext cx="34409" cy="34409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1472634" y="4573152"/>
            <a:ext cx="39475" cy="39475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5005854" y="4509733"/>
            <a:ext cx="51438" cy="51438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869957" y="486224"/>
            <a:ext cx="63564" cy="6356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5713479" y="4520112"/>
            <a:ext cx="56211" cy="56211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3243281" y="4414386"/>
            <a:ext cx="47324" cy="47324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4099733" y="233972"/>
            <a:ext cx="55649" cy="55649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1863562" y="4704422"/>
            <a:ext cx="50502" cy="50502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7211047" y="127259"/>
            <a:ext cx="57362" cy="57362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· V · W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Three letters, three mouths!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💧</a:t>
            </a:r>
            <a:endParaRPr lang="en-US" sz="103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wet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vet</a:t>
            </a:r>
            <a:endParaRPr lang="en-US" sz="3600" dirty="0"/>
          </a:p>
        </p:txBody>
      </p:sp>
      <p:pic>
        <p:nvPicPr>
          <p:cNvPr id="17" name="Picture 16" descr="vet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9776" y="2322576"/>
            <a:ext cx="1056367" cy="12618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vet</a:t>
            </a:r>
            <a:endParaRPr lang="en-US" sz="4400" dirty="0"/>
          </a:p>
        </p:txBody>
      </p:sp>
      <p:pic>
        <p:nvPicPr>
          <p:cNvPr id="10" name="Picture 9" descr="vet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937" y="1706270"/>
            <a:ext cx="1514126" cy="180868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 or V?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🍷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wine</a:t>
            </a:r>
            <a:endParaRPr lang="en-US" sz="4200" dirty="0"/>
          </a:p>
        </p:txBody>
      </p:sp>
      <p:sp>
        <p:nvSpPr>
          <p:cNvPr id="10" name="Shape 8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🌿</a:t>
            </a:r>
            <a:endParaRPr lang="en-US" sz="15000" dirty="0"/>
          </a:p>
        </p:txBody>
      </p:sp>
      <p:sp>
        <p:nvSpPr>
          <p:cNvPr id="12" name="Text 10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vine</a:t>
            </a:r>
            <a:endParaRPr lang="en-US" sz="4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🍷</a:t>
            </a:r>
            <a:endParaRPr lang="en-US" sz="103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wine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🌿</a:t>
            </a:r>
            <a:endParaRPr lang="en-US" sz="103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vine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🍷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wine</a:t>
            </a:r>
            <a:endParaRPr lang="en-US" sz="4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Your mouth knows the difference now!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502920" y="192024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192024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🚫 ban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502920" y="320040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502920" y="320040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🚐 van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2697480" y="192024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2697480" y="192024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⛵ boat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2697480" y="320040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2697480" y="320040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🗳️ vote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4892040" y="192024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4892040" y="192024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💧 wet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4892040" y="320040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4892040" y="320040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vet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7086600" y="192024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7086600" y="192024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🍷 wine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7086600" y="3200400"/>
            <a:ext cx="1920240" cy="1097280"/>
          </a:xfrm>
          <a:prstGeom prst="roundRect">
            <a:avLst>
              <a:gd name="adj" fmla="val 125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7086600" y="3200400"/>
            <a:ext cx="1920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🌿 vine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Three letters — three mouths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737360"/>
            <a:ext cx="2606040" cy="2743200"/>
          </a:xfrm>
          <a:prstGeom prst="roundRect">
            <a:avLst>
              <a:gd name="adj" fmla="val 6316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182880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502920" y="256032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💋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502920" y="33832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Lips together — POP!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38862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ball, boat, berry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383280" y="1737360"/>
            <a:ext cx="2606040" cy="2743200"/>
          </a:xfrm>
          <a:prstGeom prst="roundRect">
            <a:avLst>
              <a:gd name="adj" fmla="val 6316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3383280" y="182880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3383280" y="256032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🦷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3383280" y="33832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Teeth on lip — BUZZ!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383280" y="38862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van, vote, very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63640" y="1737360"/>
            <a:ext cx="2606040" cy="2743200"/>
          </a:xfrm>
          <a:prstGeom prst="roundRect">
            <a:avLst>
              <a:gd name="adj" fmla="val 6316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6263640" y="182880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</a:t>
            </a:r>
            <a:endParaRPr lang="en-US" sz="4800" dirty="0"/>
          </a:p>
        </p:txBody>
      </p:sp>
      <p:sp>
        <p:nvSpPr>
          <p:cNvPr id="19" name="Text 17"/>
          <p:cNvSpPr/>
          <p:nvPr/>
        </p:nvSpPr>
        <p:spPr>
          <a:xfrm>
            <a:off x="6263640" y="256032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⭕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6263640" y="33832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Round lips — no teeth!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263640" y="38862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water, wine, west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or V?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🚫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ban</a:t>
            </a:r>
            <a:endParaRPr lang="en-US" sz="4200" dirty="0"/>
          </a:p>
        </p:txBody>
      </p:sp>
      <p:sp>
        <p:nvSpPr>
          <p:cNvPr id="10" name="Shape 8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🚐</a:t>
            </a:r>
            <a:endParaRPr lang="en-US" sz="15000" dirty="0"/>
          </a:p>
        </p:txBody>
      </p:sp>
      <p:sp>
        <p:nvSpPr>
          <p:cNvPr id="12" name="Text 10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van</a:t>
            </a:r>
            <a:endParaRPr lang="en-US" sz="4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🚫</a:t>
            </a:r>
            <a:endParaRPr lang="en-US" sz="103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ban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🚐</a:t>
            </a:r>
            <a:endParaRPr lang="en-US" sz="103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van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🚐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van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or V?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⛵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boat</a:t>
            </a:r>
            <a:endParaRPr lang="en-US" sz="4200" dirty="0"/>
          </a:p>
        </p:txBody>
      </p:sp>
      <p:sp>
        <p:nvSpPr>
          <p:cNvPr id="10" name="Shape 8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🗳️</a:t>
            </a:r>
            <a:endParaRPr lang="en-US" sz="15000" dirty="0"/>
          </a:p>
        </p:txBody>
      </p:sp>
      <p:sp>
        <p:nvSpPr>
          <p:cNvPr id="12" name="Text 10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vote</a:t>
            </a:r>
            <a:endParaRPr lang="en-US" sz="4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⛵</a:t>
            </a:r>
            <a:endParaRPr lang="en-US" sz="103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boat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🗳️</a:t>
            </a:r>
            <a:endParaRPr lang="en-US" sz="103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vote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⛵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boat</a:t>
            </a: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 or V?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💧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wet</a:t>
            </a:r>
            <a:endParaRPr lang="en-US" sz="4200" dirty="0"/>
          </a:p>
        </p:txBody>
      </p:sp>
      <p:sp>
        <p:nvSpPr>
          <p:cNvPr id="10" name="Shape 8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vet</a:t>
            </a:r>
            <a:endParaRPr lang="en-US" sz="4200" dirty="0"/>
          </a:p>
        </p:txBody>
      </p:sp>
      <p:pic>
        <p:nvPicPr>
          <p:cNvPr id="13" name="Picture 12" descr="vet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337" y="1706270"/>
            <a:ext cx="1514126" cy="18086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2026-06-13T00:24:33Z</dcterms:created>
  <dcterms:modified xsi:type="dcterms:W3CDTF">2026-06-13T00:24:33Z</dcterms:modified>
</cp:coreProperties>
</file>