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88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ORIGINAL SLIDE-1 TEXT (moved to notes):</a:t>
            </a:r>
          </a:p>
          <a:p>
            <a:r>
              <a:t>CH vs SH and S vs Z Minimal Pairs</a:t>
            </a:r>
          </a:p>
          <a:p>
            <a:r>
              <a:t>Presentation + Listening Game – 48pt Text, No Images</a:t>
            </a:r>
          </a:p>
          <a:p>
            <a:endParaRPr/>
          </a:p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Per pair: model both words; CH = tiny explosion (t+sh), SH = long shhh (quiet!), S = snake hiss, Z = bee buzz (throat on!). Say one word, students type 1 or 2, reveal, choral x2.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media" Target="../media/media10.m4a"/><Relationship Id="rId7" Type="http://schemas.openxmlformats.org/officeDocument/2006/relationships/image" Target="../media/image1.png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10.m4a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0.m4a"/><Relationship Id="rId1" Type="http://schemas.microsoft.com/office/2007/relationships/media" Target="../media/media10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media" Target="../media/media12.m4a"/><Relationship Id="rId7" Type="http://schemas.openxmlformats.org/officeDocument/2006/relationships/image" Target="../media/image1.png"/><Relationship Id="rId2" Type="http://schemas.openxmlformats.org/officeDocument/2006/relationships/audio" Target="../media/media11.m4a"/><Relationship Id="rId1" Type="http://schemas.microsoft.com/office/2007/relationships/media" Target="../media/media11.m4a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12.m4a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1.m4a"/><Relationship Id="rId1" Type="http://schemas.microsoft.com/office/2007/relationships/media" Target="../media/media11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media" Target="../media/media14.m4a"/><Relationship Id="rId7" Type="http://schemas.openxmlformats.org/officeDocument/2006/relationships/image" Target="../media/image1.png"/><Relationship Id="rId2" Type="http://schemas.openxmlformats.org/officeDocument/2006/relationships/audio" Target="../media/media13.m4a"/><Relationship Id="rId1" Type="http://schemas.microsoft.com/office/2007/relationships/media" Target="../media/media13.m4a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14.m4a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4.m4a"/><Relationship Id="rId1" Type="http://schemas.microsoft.com/office/2007/relationships/media" Target="../media/media14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media" Target="../media/media16.m4a"/><Relationship Id="rId7" Type="http://schemas.openxmlformats.org/officeDocument/2006/relationships/image" Target="../media/image1.png"/><Relationship Id="rId2" Type="http://schemas.openxmlformats.org/officeDocument/2006/relationships/audio" Target="../media/media15.m4a"/><Relationship Id="rId1" Type="http://schemas.microsoft.com/office/2007/relationships/media" Target="../media/media15.m4a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16.m4a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6.m4a"/><Relationship Id="rId1" Type="http://schemas.microsoft.com/office/2007/relationships/media" Target="../media/media16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media" Target="../media/media18.m4a"/><Relationship Id="rId7" Type="http://schemas.openxmlformats.org/officeDocument/2006/relationships/image" Target="../media/image1.png"/><Relationship Id="rId2" Type="http://schemas.openxmlformats.org/officeDocument/2006/relationships/audio" Target="../media/media17.m4a"/><Relationship Id="rId1" Type="http://schemas.microsoft.com/office/2007/relationships/media" Target="../media/media17.m4a"/><Relationship Id="rId6" Type="http://schemas.openxmlformats.org/officeDocument/2006/relationships/notesSlide" Target="../notesSlides/notesSlide18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18.m4a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media" Target="../media/media2.m4a"/><Relationship Id="rId7" Type="http://schemas.openxmlformats.org/officeDocument/2006/relationships/image" Target="../media/image1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2.m4a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media" Target="../media/media2.m4a"/><Relationship Id="rId7" Type="http://schemas.openxmlformats.org/officeDocument/2006/relationships/image" Target="../media/image1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2.m4a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media" Target="../media/media4.m4a"/><Relationship Id="rId7" Type="http://schemas.openxmlformats.org/officeDocument/2006/relationships/image" Target="../media/image1.png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4.m4a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media" Target="../media/media4.m4a"/><Relationship Id="rId7" Type="http://schemas.openxmlformats.org/officeDocument/2006/relationships/image" Target="../media/image1.png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4.m4a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media" Target="../media/media6.m4a"/><Relationship Id="rId7" Type="http://schemas.openxmlformats.org/officeDocument/2006/relationships/image" Target="../media/image1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6.m4a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media" Target="../media/media6.m4a"/><Relationship Id="rId7" Type="http://schemas.openxmlformats.org/officeDocument/2006/relationships/image" Target="../media/image1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6.m4a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media" Target="../media/media8.m4a"/><Relationship Id="rId7" Type="http://schemas.openxmlformats.org/officeDocument/2006/relationships/image" Target="../media/image1.png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media8.m4a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613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097280"/>
            <a:ext cx="9144000" cy="381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FFD23F"/>
                </a:solidFill>
                <a:latin typeface="Arial Rounded MT Bold"/>
              </a:rPr>
              <a:t>M U R R A Y ' S   E N G L I S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20240"/>
            <a:ext cx="9144000" cy="111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Arial Rounded MT Bold"/>
              </a:rPr>
              <a:t>CH · SH · S · 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9B8CFF"/>
                </a:solidFill>
                <a:latin typeface="Helvetica Neue"/>
              </a:rPr>
              <a:t>cheap or sheep? Listen close! 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40480" y="4320540"/>
            <a:ext cx="1463040" cy="822960"/>
          </a:xfrm>
          <a:prstGeom prst="roundRect">
            <a:avLst/>
          </a:prstGeom>
          <a:solidFill>
            <a:srgbClr val="FFD2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4423410"/>
            <a:ext cx="9144000" cy="66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600" b="1">
                <a:solidFill>
                  <a:srgbClr val="161339"/>
                </a:solidFill>
                <a:latin typeface="Arial Rounded MT Bold"/>
              </a:rPr>
              <a:t>DAY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 vs Z: SIP vs ZIP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zip</a:t>
            </a:r>
          </a:p>
        </p:txBody>
      </p:sp>
      <p:pic>
        <p:nvPicPr>
          <p:cNvPr id="5" name="Audio Recording Jul 23, 2025 at 5:11:09 PM">
            <a:hlinkClick r:id="" action="ppaction://media"/>
            <a:extLst>
              <a:ext uri="{FF2B5EF4-FFF2-40B4-BE49-F238E27FC236}">
                <a16:creationId xmlns:a16="http://schemas.microsoft.com/office/drawing/2014/main" id="{B2C1A28F-B966-F9B1-4C0E-F1DB8EC462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2158" y="1164029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11:21 PM">
            <a:hlinkClick r:id="" action="ppaction://media"/>
            <a:extLst>
              <a:ext uri="{FF2B5EF4-FFF2-40B4-BE49-F238E27FC236}">
                <a16:creationId xmlns:a16="http://schemas.microsoft.com/office/drawing/2014/main" id="{0BEB7EBE-2E27-BE64-D8BA-6DB37AF1629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655879" y="128016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zip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6595CC-5710-F036-3C86-B0966D3F5C6B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3DAA60-8FB4-8DAC-BD54-E15730345072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11:21 PM">
            <a:hlinkClick r:id="" action="ppaction://media"/>
            <a:extLst>
              <a:ext uri="{FF2B5EF4-FFF2-40B4-BE49-F238E27FC236}">
                <a16:creationId xmlns:a16="http://schemas.microsoft.com/office/drawing/2014/main" id="{55FAFEC9-3534-C2CE-102F-70832373E8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743200" y="155956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 vs Z: SUE vs ZOO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33107" y="1839432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Sue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0707" y="1839432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zoo</a:t>
            </a:r>
          </a:p>
        </p:txBody>
      </p:sp>
      <p:pic>
        <p:nvPicPr>
          <p:cNvPr id="5" name="Audio Recording Jul 23, 2025 at 5:12:10 PM">
            <a:hlinkClick r:id="" action="ppaction://media"/>
            <a:extLst>
              <a:ext uri="{FF2B5EF4-FFF2-40B4-BE49-F238E27FC236}">
                <a16:creationId xmlns:a16="http://schemas.microsoft.com/office/drawing/2014/main" id="{6A06FAB8-42E7-FF4D-323E-DBDCF93634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932763" y="1211875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12:25 PM">
            <a:hlinkClick r:id="" action="ppaction://media"/>
            <a:extLst>
              <a:ext uri="{FF2B5EF4-FFF2-40B4-BE49-F238E27FC236}">
                <a16:creationId xmlns:a16="http://schemas.microsoft.com/office/drawing/2014/main" id="{19906018-2B3B-A9B5-336D-8F99296DB03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585639" y="1211875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6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zoo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888AC8-4A54-1479-DEB7-59BC04D421D8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F51B7A-4A34-1145-D157-92B59279854D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12:10 PM">
            <a:hlinkClick r:id="" action="ppaction://media"/>
            <a:extLst>
              <a:ext uri="{FF2B5EF4-FFF2-40B4-BE49-F238E27FC236}">
                <a16:creationId xmlns:a16="http://schemas.microsoft.com/office/drawing/2014/main" id="{945F3A32-B919-63B7-1635-9B40D04CCE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059814" y="201168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 vs Z: ICE vs EYES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1839433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0" y="1839433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eyes</a:t>
            </a:r>
          </a:p>
        </p:txBody>
      </p:sp>
      <p:pic>
        <p:nvPicPr>
          <p:cNvPr id="5" name="Audio Recording Jul 23, 2025 at 5:13:06 PM">
            <a:hlinkClick r:id="" action="ppaction://media"/>
            <a:extLst>
              <a:ext uri="{FF2B5EF4-FFF2-40B4-BE49-F238E27FC236}">
                <a16:creationId xmlns:a16="http://schemas.microsoft.com/office/drawing/2014/main" id="{0F266981-8015-3618-AACC-F9D8A74B02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954028" y="1221681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13:26 PM">
            <a:hlinkClick r:id="" action="ppaction://media"/>
            <a:extLst>
              <a:ext uri="{FF2B5EF4-FFF2-40B4-BE49-F238E27FC236}">
                <a16:creationId xmlns:a16="http://schemas.microsoft.com/office/drawing/2014/main" id="{F6642E3B-B45C-9A9B-03AA-7EBB9CAB4EB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792381" y="1221681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eyes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F2253C-9CEB-4C46-6A83-82DED11E92AA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D92051-ECEE-7068-8FE5-30F662AE3BCE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13:26 PM">
            <a:hlinkClick r:id="" action="ppaction://media"/>
            <a:extLst>
              <a:ext uri="{FF2B5EF4-FFF2-40B4-BE49-F238E27FC236}">
                <a16:creationId xmlns:a16="http://schemas.microsoft.com/office/drawing/2014/main" id="{54979CA9-9B26-3D81-5533-3157670A30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112976" y="182880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 vs Z: BUS vs BUZZ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48046" y="1839433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bus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05646" y="1839433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buzz</a:t>
            </a:r>
          </a:p>
        </p:txBody>
      </p:sp>
      <p:pic>
        <p:nvPicPr>
          <p:cNvPr id="5" name="Audio Recording Jul 23, 2025 at 5:14:04 PM">
            <a:hlinkClick r:id="" action="ppaction://media"/>
            <a:extLst>
              <a:ext uri="{FF2B5EF4-FFF2-40B4-BE49-F238E27FC236}">
                <a16:creationId xmlns:a16="http://schemas.microsoft.com/office/drawing/2014/main" id="{474AFDB5-9E17-5825-FFAA-0697D39241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837070" y="1433033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14:23 PM">
            <a:hlinkClick r:id="" action="ppaction://media"/>
            <a:extLst>
              <a:ext uri="{FF2B5EF4-FFF2-40B4-BE49-F238E27FC236}">
                <a16:creationId xmlns:a16="http://schemas.microsoft.com/office/drawing/2014/main" id="{8553EAFC-8CDB-2AB9-FE2C-7484138A35CC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569098" y="1296109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bus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buzz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6B71D4-AC70-827C-124C-52D16B0EE167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914C5C-0EF3-459D-5D75-E93E17BB8946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14:23 PM">
            <a:hlinkClick r:id="" action="ppaction://media"/>
            <a:extLst>
              <a:ext uri="{FF2B5EF4-FFF2-40B4-BE49-F238E27FC236}">
                <a16:creationId xmlns:a16="http://schemas.microsoft.com/office/drawing/2014/main" id="{DD0E68AE-8C91-447F-1786-91ECEB9094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102345" y="165608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S vs Z: DOSE vs DOZE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dose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doze</a:t>
            </a:r>
          </a:p>
        </p:txBody>
      </p:sp>
      <p:pic>
        <p:nvPicPr>
          <p:cNvPr id="5" name="Audio Recording Jul 23, 2025 at 5:14:56 PM">
            <a:hlinkClick r:id="" action="ppaction://media"/>
            <a:extLst>
              <a:ext uri="{FF2B5EF4-FFF2-40B4-BE49-F238E27FC236}">
                <a16:creationId xmlns:a16="http://schemas.microsoft.com/office/drawing/2014/main" id="{B2E23B90-9F35-B6FC-D295-D852092428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379870" y="1422400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15:14 PM">
            <a:hlinkClick r:id="" action="ppaction://media"/>
            <a:extLst>
              <a:ext uri="{FF2B5EF4-FFF2-40B4-BE49-F238E27FC236}">
                <a16:creationId xmlns:a16="http://schemas.microsoft.com/office/drawing/2014/main" id="{EBEB4961-0BA8-F774-6EC7-EBE0D2D92B5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948865" y="128016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7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F66B6-FBC2-B673-F406-1C512DEE3B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67543E-8670-DD92-0CC2-B41267BC68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CH vs SH: CHEAP vs SHEEP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cheap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sheep</a:t>
            </a:r>
          </a:p>
        </p:txBody>
      </p:sp>
      <p:pic>
        <p:nvPicPr>
          <p:cNvPr id="5" name="Audio Recording Jul 23, 2025 at 5:07:56 PM">
            <a:hlinkClick r:id="" action="ppaction://media"/>
            <a:extLst>
              <a:ext uri="{FF2B5EF4-FFF2-40B4-BE49-F238E27FC236}">
                <a16:creationId xmlns:a16="http://schemas.microsoft.com/office/drawing/2014/main" id="{F3EFDBBD-D174-1CF4-7494-B23B1E21C9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390502" y="1296109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08:09 PM">
            <a:hlinkClick r:id="" action="ppaction://media"/>
            <a:extLst>
              <a:ext uri="{FF2B5EF4-FFF2-40B4-BE49-F238E27FC236}">
                <a16:creationId xmlns:a16="http://schemas.microsoft.com/office/drawing/2014/main" id="{9C6F06B8-ECB7-446D-C915-B93667A380D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048102" y="1296109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cheap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sheep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673BA3-5075-9D61-E1E1-7475CABB56B5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A94E87-87EF-03FE-5B8B-AC8878F1C32A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07:56 PM">
            <a:hlinkClick r:id="" action="ppaction://media"/>
            <a:extLst>
              <a:ext uri="{FF2B5EF4-FFF2-40B4-BE49-F238E27FC236}">
                <a16:creationId xmlns:a16="http://schemas.microsoft.com/office/drawing/2014/main" id="{CC6AF067-AAC2-D321-79B3-C1EC6BE82A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302000" y="2702560"/>
            <a:ext cx="812800" cy="812800"/>
          </a:xfrm>
          <a:prstGeom prst="rect">
            <a:avLst/>
          </a:prstGeom>
        </p:spPr>
      </p:pic>
      <p:pic>
        <p:nvPicPr>
          <p:cNvPr id="9" name="Audio Recording Jul 23, 2025 at 5:08:09 PM">
            <a:hlinkClick r:id="" action="ppaction://media"/>
            <a:extLst>
              <a:ext uri="{FF2B5EF4-FFF2-40B4-BE49-F238E27FC236}">
                <a16:creationId xmlns:a16="http://schemas.microsoft.com/office/drawing/2014/main" id="{A1C1A153-3B91-36E9-2522-5C46927B92C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302000" y="179832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72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CH vs SH: CHIP vs 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chip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ship</a:t>
            </a:r>
          </a:p>
        </p:txBody>
      </p:sp>
      <p:pic>
        <p:nvPicPr>
          <p:cNvPr id="5" name="Audio Recording Jul 23, 2025 at 5:08:50 PM">
            <a:hlinkClick r:id="" action="ppaction://media"/>
            <a:extLst>
              <a:ext uri="{FF2B5EF4-FFF2-40B4-BE49-F238E27FC236}">
                <a16:creationId xmlns:a16="http://schemas.microsoft.com/office/drawing/2014/main" id="{7639E9A2-37DD-6057-2310-262FA85BDF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252279" y="1280160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09:07 PM">
            <a:hlinkClick r:id="" action="ppaction://media"/>
            <a:extLst>
              <a:ext uri="{FF2B5EF4-FFF2-40B4-BE49-F238E27FC236}">
                <a16:creationId xmlns:a16="http://schemas.microsoft.com/office/drawing/2014/main" id="{4DF3665E-B1B9-7FC1-FC40-3E605E3DE7C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740939" y="1274844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chip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ship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F2FB52-0F61-45AF-1D4A-6EDDEE985287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200D9E-A3EE-391F-1D8A-246CA24F450A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08:50 PM">
            <a:hlinkClick r:id="" action="ppaction://media"/>
            <a:extLst>
              <a:ext uri="{FF2B5EF4-FFF2-40B4-BE49-F238E27FC236}">
                <a16:creationId xmlns:a16="http://schemas.microsoft.com/office/drawing/2014/main" id="{1ADAD045-4D5A-1EF7-311C-3D649E2DA6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980070" y="2576269"/>
            <a:ext cx="812800" cy="812800"/>
          </a:xfrm>
          <a:prstGeom prst="rect">
            <a:avLst/>
          </a:prstGeom>
        </p:spPr>
      </p:pic>
      <p:pic>
        <p:nvPicPr>
          <p:cNvPr id="9" name="Audio Recording Jul 23, 2025 at 5:09:07 PM">
            <a:hlinkClick r:id="" action="ppaction://media"/>
            <a:extLst>
              <a:ext uri="{FF2B5EF4-FFF2-40B4-BE49-F238E27FC236}">
                <a16:creationId xmlns:a16="http://schemas.microsoft.com/office/drawing/2014/main" id="{FFCF4AA2-7821-FB4A-F954-6D9752389DB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963235" y="165608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3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CH vs SH: CHEAT vs SHEET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cheat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sheet</a:t>
            </a:r>
          </a:p>
        </p:txBody>
      </p:sp>
      <p:pic>
        <p:nvPicPr>
          <p:cNvPr id="5" name="Audio Recording Jul 23, 2025 at 5:09:41 PM">
            <a:hlinkClick r:id="" action="ppaction://media"/>
            <a:extLst>
              <a:ext uri="{FF2B5EF4-FFF2-40B4-BE49-F238E27FC236}">
                <a16:creationId xmlns:a16="http://schemas.microsoft.com/office/drawing/2014/main" id="{8FB7EAFD-0735-633F-4E8F-D321219C36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379870" y="1164029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09:56 PM">
            <a:hlinkClick r:id="" action="ppaction://media"/>
            <a:extLst>
              <a:ext uri="{FF2B5EF4-FFF2-40B4-BE49-F238E27FC236}">
                <a16:creationId xmlns:a16="http://schemas.microsoft.com/office/drawing/2014/main" id="{64083C81-F294-A3AC-5D75-ED18F2CDB47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804735" y="1233141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40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cheat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sheet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1F5C45-6FE6-1F34-5B22-0183BAAE200E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321B1C-C91B-7847-D9BA-0C3D7A9FBED8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09:41 PM">
            <a:hlinkClick r:id="" action="ppaction://media"/>
            <a:extLst>
              <a:ext uri="{FF2B5EF4-FFF2-40B4-BE49-F238E27FC236}">
                <a16:creationId xmlns:a16="http://schemas.microsoft.com/office/drawing/2014/main" id="{6EAE6B83-E7B6-3807-323D-6407806264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102345" y="2376140"/>
            <a:ext cx="812800" cy="812800"/>
          </a:xfrm>
          <a:prstGeom prst="rect">
            <a:avLst/>
          </a:prstGeom>
        </p:spPr>
      </p:pic>
      <p:pic>
        <p:nvPicPr>
          <p:cNvPr id="9" name="Audio Recording Jul 23, 2025 at 5:09:56 PM">
            <a:hlinkClick r:id="" action="ppaction://media"/>
            <a:extLst>
              <a:ext uri="{FF2B5EF4-FFF2-40B4-BE49-F238E27FC236}">
                <a16:creationId xmlns:a16="http://schemas.microsoft.com/office/drawing/2014/main" id="{1F9E2574-50F5-DD0C-310D-02B96957699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024373" y="1750947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40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CH vs SH: CHOP vs SHOP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dirty="0"/>
              <a:t>chop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shop</a:t>
            </a:r>
          </a:p>
        </p:txBody>
      </p:sp>
      <p:pic>
        <p:nvPicPr>
          <p:cNvPr id="5" name="Audio Recording Jul 23, 2025 at 5:10:28 PM">
            <a:hlinkClick r:id="" action="ppaction://media"/>
            <a:extLst>
              <a:ext uri="{FF2B5EF4-FFF2-40B4-BE49-F238E27FC236}">
                <a16:creationId xmlns:a16="http://schemas.microsoft.com/office/drawing/2014/main" id="{3CC23509-5A51-2C92-E062-3F0AA075C1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305442" y="1148080"/>
            <a:ext cx="812800" cy="812800"/>
          </a:xfrm>
          <a:prstGeom prst="rect">
            <a:avLst/>
          </a:prstGeom>
        </p:spPr>
      </p:pic>
      <p:pic>
        <p:nvPicPr>
          <p:cNvPr id="6" name="Audio Recording Jul 23, 2025 at 5:10:38 PM">
            <a:hlinkClick r:id="" action="ppaction://media"/>
            <a:extLst>
              <a:ext uri="{FF2B5EF4-FFF2-40B4-BE49-F238E27FC236}">
                <a16:creationId xmlns:a16="http://schemas.microsoft.com/office/drawing/2014/main" id="{0F99460C-9BEE-0EB3-9102-4DB324F9272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877982" y="114808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59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6576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🎧 Which word do you hear?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👂 Teacher says one word. 👉 Point to the correct word.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chop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011680"/>
            <a:ext cx="3657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/>
              <a:t>shop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A2558-4481-B166-F1DA-AF2DE09336B1}"/>
              </a:ext>
            </a:extLst>
          </p:cNvPr>
          <p:cNvSpPr txBox="1"/>
          <p:nvPr/>
        </p:nvSpPr>
        <p:spPr>
          <a:xfrm>
            <a:off x="10668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rPr dirty="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637D73-DDA2-3974-AE08-B7B15B61629B}"/>
              </a:ext>
            </a:extLst>
          </p:cNvPr>
          <p:cNvSpPr txBox="1"/>
          <p:nvPr/>
        </p:nvSpPr>
        <p:spPr>
          <a:xfrm>
            <a:off x="4724400" y="2971800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/>
            </a:pPr>
            <a:r>
              <a:t>2</a:t>
            </a:r>
          </a:p>
        </p:txBody>
      </p:sp>
      <p:pic>
        <p:nvPicPr>
          <p:cNvPr id="8" name="Audio Recording Jul 23, 2025 at 5:10:28 PM">
            <a:hlinkClick r:id="" action="ppaction://media"/>
            <a:extLst>
              <a:ext uri="{FF2B5EF4-FFF2-40B4-BE49-F238E27FC236}">
                <a16:creationId xmlns:a16="http://schemas.microsoft.com/office/drawing/2014/main" id="{8E8C4943-9449-6F85-11DE-1D2B53D2A1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240567" y="2296160"/>
            <a:ext cx="812800" cy="81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1250</Words>
  <Application>Microsoft Macintosh PowerPoint</Application>
  <PresentationFormat>On-screen Show (4:3)</PresentationFormat>
  <Paragraphs>101</Paragraphs>
  <Slides>19</Slides>
  <Notes>18</Notes>
  <HiddenSlides>0</HiddenSlides>
  <MMClips>29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Rounded MT Bold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Mary Beth Fielder</cp:lastModifiedBy>
  <cp:revision>8</cp:revision>
  <dcterms:created xsi:type="dcterms:W3CDTF">2013-01-27T09:14:16Z</dcterms:created>
  <dcterms:modified xsi:type="dcterms:W3CDTF">2026-06-13T00:42:51Z</dcterms:modified>
  <cp:category/>
</cp:coreProperties>
</file>