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726"/>
  </p:normalViewPr>
  <p:slideViewPr>
    <p:cSldViewPr snapToGrid="0" snapToObjects="1">
      <p:cViewPr varScale="1">
        <p:scale>
          <a:sx n="120" d="100"/>
          <a:sy n="120" d="100"/>
        </p:scale>
        <p:origin x="194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21450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ORIGINAL SLIDE-1 TEXT (moved to notes):</a:t>
            </a:r>
          </a:p>
          <a:p>
            <a:r>
              <a:t>The thirty-three thieves throw</a:t>
            </a:r>
            <a:br/>
            <a:r>
              <a:t>the ball.</a:t>
            </a:r>
          </a:p>
          <a:p>
            <a:r>
              <a:t>Practicing TH and voiced/unvoiced contrast</a:t>
            </a:r>
          </a:p>
          <a:p>
            <a:endParaRPr/>
          </a:p>
          <a:p>
            <a:r>
              <a:t>Joy segment: read each twister slowly together, then faster. Volunteers unmute for speed attempts — applaud every fail, mistakes ARE the fun. Each twister targets a sound from today.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Joy segment: read each twister slowly together, then faster. Volunteers unmute for speed attempts — applaud every fail, mistakes ARE the fun. Each twister targets a sound from today.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Joy segment: read each twister slowly together, then faster. Volunteers unmute for speed attempts — applaud every fail, mistakes ARE the fun. Each twister targets a sound from today.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Joy segment: read each twister slowly together, then faster. Volunteers unmute for speed attempts — applaud every fail, mistakes ARE the fun. Each twister targets a sound from today.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Joy segment: read each twister slowly together, then faster. Volunteers unmute for speed attempts — applaud every fail, mistakes ARE the fun. Each twister targets a sound from today.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Joy segment: read each twister slowly together, then faster. Volunteers unmute for speed attempts — applaud every fail, mistakes ARE the fun. Each twister targets a sound from today.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Joy segment: read each twister slowly together, then faster. Volunteers unmute for speed attempts — applaud every fail, mistakes ARE the fun. Each twister targets a sound from today.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Joy segment: read each twister slowly together, then faster. Volunteers unmute for speed attempts — applaud every fail, mistakes ARE the fun. Each twister targets a sound from today.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Joy segment: read each twister slowly together, then faster. Volunteers unmute for speed attempts — applaud every fail, mistakes ARE the fun. Each twister targets a sound from today.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3.m4a"/><Relationship Id="rId1" Type="http://schemas.microsoft.com/office/2007/relationships/media" Target="../media/media3.m4a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4.m4a"/><Relationship Id="rId1" Type="http://schemas.microsoft.com/office/2007/relationships/media" Target="../media/media4.m4a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5.m4a"/><Relationship Id="rId1" Type="http://schemas.microsoft.com/office/2007/relationships/media" Target="../media/media5.m4a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6.m4a"/><Relationship Id="rId1" Type="http://schemas.microsoft.com/office/2007/relationships/media" Target="../media/media6.m4a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7.m4a"/><Relationship Id="rId1" Type="http://schemas.microsoft.com/office/2007/relationships/media" Target="../media/media7.m4a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8.m4a"/><Relationship Id="rId1" Type="http://schemas.microsoft.com/office/2007/relationships/media" Target="../media/media8.m4a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6133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0" y="1097280"/>
            <a:ext cx="9144000" cy="381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FFD23F"/>
                </a:solidFill>
                <a:latin typeface="Arial Rounded MT Bold"/>
              </a:rPr>
              <a:t>M U R R A Y ' S   E N G L I S 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1920240"/>
            <a:ext cx="9144000" cy="111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4400" b="1">
                <a:solidFill>
                  <a:srgbClr val="FFFFFF"/>
                </a:solidFill>
                <a:latin typeface="Arial Rounded MT Bold"/>
              </a:rPr>
              <a:t>Tongue Twisters!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3429000"/>
            <a:ext cx="9144000" cy="5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000" b="0">
                <a:solidFill>
                  <a:srgbClr val="9B8CFF"/>
                </a:solidFill>
                <a:latin typeface="Helvetica Neue"/>
              </a:rPr>
              <a:t>Thirty-three thieves… can you say it? 😝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840480" y="4320540"/>
            <a:ext cx="1463040" cy="822960"/>
          </a:xfrm>
          <a:prstGeom prst="roundRect">
            <a:avLst/>
          </a:prstGeom>
          <a:solidFill>
            <a:srgbClr val="FFD23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0" y="4423410"/>
            <a:ext cx="9144000" cy="660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600" b="1">
                <a:solidFill>
                  <a:srgbClr val="161339"/>
                </a:solidFill>
                <a:latin typeface="Arial Rounded MT Bold"/>
              </a:rPr>
              <a:t>DAY 8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D60CD-F309-3298-013C-D0458253A7B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247C52-163C-EBCE-BD9E-36CB77CE37C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2286000"/>
            <a:ext cx="73152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/>
            </a:pPr>
            <a:r>
              <a:t>She sells seashells by the seashore.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612648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600"/>
            </a:pPr>
            <a:r>
              <a:t>Practicing S and SH sounds</a:t>
            </a:r>
          </a:p>
        </p:txBody>
      </p:sp>
      <p:pic>
        <p:nvPicPr>
          <p:cNvPr id="5" name="Audio Recording Jul 23, 2025 at 12:18:16 PM">
            <a:hlinkClick r:id="" action="ppaction://media"/>
            <a:extLst>
              <a:ext uri="{FF2B5EF4-FFF2-40B4-BE49-F238E27FC236}">
                <a16:creationId xmlns:a16="http://schemas.microsoft.com/office/drawing/2014/main" id="{6800EDBC-3059-8FF6-7E60-885A8413936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165600" y="3022600"/>
            <a:ext cx="812800" cy="81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24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12571" y="2286000"/>
            <a:ext cx="469174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/>
            </a:pPr>
            <a:r>
              <a:rPr dirty="0"/>
              <a:t>Zebras zigzagged through the zany zoo.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612648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600"/>
            </a:pPr>
            <a:r>
              <a:t>Practicing Z and ZH sounds</a:t>
            </a:r>
          </a:p>
        </p:txBody>
      </p:sp>
      <p:pic>
        <p:nvPicPr>
          <p:cNvPr id="4" name="Audio Recording Jul 23, 2025 at 12:17:35 PM">
            <a:hlinkClick r:id="" action="ppaction://media"/>
            <a:extLst>
              <a:ext uri="{FF2B5EF4-FFF2-40B4-BE49-F238E27FC236}">
                <a16:creationId xmlns:a16="http://schemas.microsoft.com/office/drawing/2014/main" id="{90EF9D1B-927A-CDD0-355C-CD6041F0846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3867888" y="1489149"/>
            <a:ext cx="812800" cy="81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86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86744" y="2286000"/>
            <a:ext cx="456111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/>
            </a:pPr>
            <a:r>
              <a:rPr dirty="0"/>
              <a:t>Think thick thoughts </a:t>
            </a:r>
            <a:r>
              <a:rPr lang="en-US" dirty="0"/>
              <a:t>Tuesdays </a:t>
            </a:r>
            <a:r>
              <a:rPr dirty="0"/>
              <a:t>through Thursday</a:t>
            </a:r>
            <a:r>
              <a:rPr lang="en-US" dirty="0"/>
              <a:t>s</a:t>
            </a:r>
            <a:r>
              <a:rPr dirty="0"/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612648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600"/>
            </a:pPr>
            <a:r>
              <a:t>Practicing TH blends and rhythm</a:t>
            </a:r>
          </a:p>
        </p:txBody>
      </p:sp>
      <p:pic>
        <p:nvPicPr>
          <p:cNvPr id="5" name="Audio Recording Jul 23, 2025 at 12:16:05 PM">
            <a:hlinkClick r:id="" action="ppaction://media"/>
            <a:extLst>
              <a:ext uri="{FF2B5EF4-FFF2-40B4-BE49-F238E27FC236}">
                <a16:creationId xmlns:a16="http://schemas.microsoft.com/office/drawing/2014/main" id="{B3D551FB-FFEC-D805-92EE-E776C408155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3835990" y="1489149"/>
            <a:ext cx="812800" cy="81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4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5286" y="1632858"/>
            <a:ext cx="7707086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This, that, these, those —</a:t>
            </a:r>
            <a:endParaRPr lang="en-US" sz="3600" dirty="0"/>
          </a:p>
          <a:p>
            <a:r>
              <a:rPr lang="en-US" sz="3600" b="1" dirty="0"/>
              <a:t>Snap your fingers, </a:t>
            </a:r>
          </a:p>
          <a:p>
            <a:r>
              <a:rPr lang="en-US" sz="3600" b="1" dirty="0"/>
              <a:t>touch your nose!</a:t>
            </a:r>
            <a:endParaRPr lang="en-US" sz="3600" dirty="0"/>
          </a:p>
          <a:p>
            <a:r>
              <a:rPr lang="en-US" sz="3600" b="1" dirty="0"/>
              <a:t>Say it fast, say it slow —</a:t>
            </a:r>
            <a:endParaRPr lang="en-US" sz="3600" dirty="0"/>
          </a:p>
          <a:p>
            <a:r>
              <a:rPr lang="en-US" sz="3600" b="1" dirty="0"/>
              <a:t>Don’t forget which way they go!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612648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600"/>
            </a:pPr>
            <a:r>
              <a:t>Practicing voiced TH with movement and rhythm</a:t>
            </a:r>
          </a:p>
        </p:txBody>
      </p:sp>
      <p:pic>
        <p:nvPicPr>
          <p:cNvPr id="5" name="Audio Recording Jul 23, 2025 at 12:16:43 PM">
            <a:hlinkClick r:id="" action="ppaction://media"/>
            <a:extLst>
              <a:ext uri="{FF2B5EF4-FFF2-40B4-BE49-F238E27FC236}">
                <a16:creationId xmlns:a16="http://schemas.microsoft.com/office/drawing/2014/main" id="{0BAAE736-4DE4-A58D-BFCA-44FCC1A200C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3176773" y="820058"/>
            <a:ext cx="812800" cy="81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71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54630" y="2286000"/>
            <a:ext cx="608511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/>
            </a:pPr>
            <a:r>
              <a:rPr dirty="0"/>
              <a:t>Nathan knew nothing about knitting neat napkins.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612648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600"/>
            </a:pPr>
            <a:r>
              <a:t>Practicing N and KN sounds</a:t>
            </a:r>
          </a:p>
        </p:txBody>
      </p:sp>
      <p:pic>
        <p:nvPicPr>
          <p:cNvPr id="4" name="Audio Recording Jul 23, 2025 at 12:19:41 PM">
            <a:hlinkClick r:id="" action="ppaction://media"/>
            <a:extLst>
              <a:ext uri="{FF2B5EF4-FFF2-40B4-BE49-F238E27FC236}">
                <a16:creationId xmlns:a16="http://schemas.microsoft.com/office/drawing/2014/main" id="{A84642A2-1FCD-17F2-866C-9404EC76BA6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3884387" y="1473200"/>
            <a:ext cx="812800" cy="81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01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98170" y="2286000"/>
            <a:ext cx="495300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/>
            </a:pPr>
            <a:r>
              <a:rPr dirty="0"/>
              <a:t>This thin thing thumps that thick thing.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612648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600"/>
            </a:pPr>
            <a:r>
              <a:t>Practicing TH and consonant clusters</a:t>
            </a:r>
          </a:p>
        </p:txBody>
      </p:sp>
      <p:pic>
        <p:nvPicPr>
          <p:cNvPr id="4" name="Audio Recording Jul 23, 2025 at 12:20:06 PM">
            <a:hlinkClick r:id="" action="ppaction://media"/>
            <a:extLst>
              <a:ext uri="{FF2B5EF4-FFF2-40B4-BE49-F238E27FC236}">
                <a16:creationId xmlns:a16="http://schemas.microsoft.com/office/drawing/2014/main" id="{5C1745F7-0A56-97F9-AF03-DF4BA702B8B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3878521" y="1467884"/>
            <a:ext cx="812800" cy="81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69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2286000"/>
            <a:ext cx="720634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/>
            </a:pPr>
            <a:r>
              <a:t>Sam’s silly sister sang seven sharp songs on Sunday.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612648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600"/>
            </a:pPr>
            <a:r>
              <a:t>Practicing S and SH tongue strength</a:t>
            </a:r>
          </a:p>
        </p:txBody>
      </p:sp>
      <p:pic>
        <p:nvPicPr>
          <p:cNvPr id="4" name="Audio Recording Jul 23, 2025 at 12:20:38 PM">
            <a:hlinkClick r:id="" action="ppaction://media"/>
            <a:extLst>
              <a:ext uri="{FF2B5EF4-FFF2-40B4-BE49-F238E27FC236}">
                <a16:creationId xmlns:a16="http://schemas.microsoft.com/office/drawing/2014/main" id="{3FDCBE90-5C38-19D9-40C4-ED064C60019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3910419" y="1268228"/>
            <a:ext cx="812800" cy="81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26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1856" y="2286000"/>
            <a:ext cx="697774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/>
            </a:pPr>
            <a:r>
              <a:rPr dirty="0"/>
              <a:t>Throw three thrilling things through the threshold.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612648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600"/>
            </a:pPr>
            <a:r>
              <a:t>Practicing TH clusters and linking</a:t>
            </a:r>
          </a:p>
        </p:txBody>
      </p:sp>
      <p:pic>
        <p:nvPicPr>
          <p:cNvPr id="4" name="Audio Recording Jul 23, 2025 at 12:21:11 PM">
            <a:hlinkClick r:id="" action="ppaction://media"/>
            <a:extLst>
              <a:ext uri="{FF2B5EF4-FFF2-40B4-BE49-F238E27FC236}">
                <a16:creationId xmlns:a16="http://schemas.microsoft.com/office/drawing/2014/main" id="{694D331F-8D23-C7D5-294D-A17A7D6231E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3927927" y="1130005"/>
            <a:ext cx="812800" cy="81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82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497</Words>
  <Application>Microsoft Macintosh PowerPoint</Application>
  <PresentationFormat>On-screen Show (4:3)</PresentationFormat>
  <Paragraphs>37</Paragraphs>
  <Slides>10</Slides>
  <Notes>9</Notes>
  <HiddenSlides>0</HiddenSlides>
  <MMClips>8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Arial Rounded MT Bold</vt:lpstr>
      <vt:lpstr>Calibri</vt:lpstr>
      <vt:lpstr>Helvetica Neue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Mary Beth Fielder</cp:lastModifiedBy>
  <cp:revision>11</cp:revision>
  <dcterms:created xsi:type="dcterms:W3CDTF">2013-01-27T09:14:16Z</dcterms:created>
  <dcterms:modified xsi:type="dcterms:W3CDTF">2026-06-13T00:44:07Z</dcterms:modified>
  <cp:category/>
</cp:coreProperties>
</file>