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58" r:id="rId4"/>
    <p:sldId id="259" r:id="rId5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ORIGINAL SLIDE-1 TEXT (moved to notes):</a:t>
            </a:r>
          </a:p>
          <a:p>
            <a:endParaRPr/>
          </a:p>
          <a:p>
            <a:r>
              <a:t>cape or cap?</a:t>
            </a:r>
          </a:p>
          <a:p>
            <a:endParaRPr/>
          </a:p>
          <a:p>
            <a:r>
              <a:t>Quick closer game mixing the week's vowel pairs back in: say one word per slide, students point/type which image. Keeps Magic E alive during consonant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Quick closer game mixing the week's vowel pairs back in: say one word per slide, students point/type which image. Keeps Magic E alive during consonant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Quick closer game mixing the week's vowel pairs back in: say one word per slide, students point/type which image. Keeps Magic E alive during consonant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Quick closer game mixing the week's vowel pairs back in: say one word per slide, students point/type which image. Keeps Magic E alive during consonant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otes Placeholder 9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'pine' twice, natural speed. Students point or type 1/2. Then the other word. Short = quick (fist), long = stretch.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otes Placeholder 9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'cub' twice, natural speed. Students point or type 1/2. Then the other word. Short = quick (fist), long = stretch.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otes Placeholder 9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'tube' twice, natural speed. Students point or type 1/2. Then the other word. Short = quick (fist), long = stretch.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914400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Arial Rounded MT Bold"/>
              </a:rPr>
              <a:t>Cape or Cap?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Final listening challenge — vowels are back! 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0480" y="432054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423410"/>
            <a:ext cx="9144000" cy="66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914855"/>
            <a:ext cx="6858000" cy="786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FF3232"/>
                </a:solidFill>
                <a:latin typeface="Arial"/>
              </a:defRPr>
            </a:pPr>
            <a:r>
              <a:rPr lang="en-US" sz="352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bed or bead?</a:t>
            </a:r>
          </a:p>
        </p:txBody>
      </p:sp>
      <p:pic>
        <p:nvPicPr>
          <p:cNvPr id="3" name="Picture 2" descr="bed.png"/>
          <p:cNvPicPr>
            <a:picLocks noChangeAspect="1"/>
          </p:cNvPicPr>
          <p:nvPr/>
        </p:nvPicPr>
        <p:blipFill>
          <a:blip r:embed="rId3"/>
          <a:srcRect t="15994" r="3" b="16766"/>
          <a:stretch>
            <a:fillRect/>
          </a:stretch>
        </p:blipFill>
        <p:spPr>
          <a:xfrm>
            <a:off x="20" y="10"/>
            <a:ext cx="4571980" cy="4605671"/>
          </a:xfrm>
          <a:prstGeom prst="rect">
            <a:avLst/>
          </a:prstGeom>
        </p:spPr>
      </p:pic>
      <p:pic>
        <p:nvPicPr>
          <p:cNvPr id="4" name="Picture 3" descr="bead.png"/>
          <p:cNvPicPr>
            <a:picLocks noChangeAspect="1"/>
          </p:cNvPicPr>
          <p:nvPr/>
        </p:nvPicPr>
        <p:blipFill>
          <a:blip r:embed="rId4"/>
          <a:srcRect l="731" r="-2" b="-2"/>
          <a:stretch>
            <a:fillRect/>
          </a:stretch>
        </p:blipFill>
        <p:spPr>
          <a:xfrm>
            <a:off x="4571998" y="10"/>
            <a:ext cx="4572000" cy="46056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4543999"/>
            <a:ext cx="9143999" cy="123364"/>
            <a:chOff x="1" y="6737460"/>
            <a:chExt cx="12192000" cy="1233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914855"/>
            <a:ext cx="6858000" cy="786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FF3232"/>
                </a:solidFill>
                <a:latin typeface="Arial"/>
              </a:defRPr>
            </a:pPr>
            <a:r>
              <a:rPr lang="en-US" sz="352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 or rope?</a:t>
            </a:r>
          </a:p>
        </p:txBody>
      </p:sp>
      <p:pic>
        <p:nvPicPr>
          <p:cNvPr id="3" name="Picture 2" descr="pot.png"/>
          <p:cNvPicPr>
            <a:picLocks noChangeAspect="1"/>
          </p:cNvPicPr>
          <p:nvPr/>
        </p:nvPicPr>
        <p:blipFill>
          <a:blip r:embed="rId3"/>
          <a:srcRect t="13005" r="3" b="19755"/>
          <a:stretch>
            <a:fillRect/>
          </a:stretch>
        </p:blipFill>
        <p:spPr>
          <a:xfrm>
            <a:off x="20" y="10"/>
            <a:ext cx="4571980" cy="4605671"/>
          </a:xfrm>
          <a:prstGeom prst="rect">
            <a:avLst/>
          </a:prstGeom>
        </p:spPr>
      </p:pic>
      <p:pic>
        <p:nvPicPr>
          <p:cNvPr id="4" name="Picture 3" descr="rope.png"/>
          <p:cNvPicPr>
            <a:picLocks noChangeAspect="1"/>
          </p:cNvPicPr>
          <p:nvPr/>
        </p:nvPicPr>
        <p:blipFill>
          <a:blip r:embed="rId4"/>
          <a:srcRect r="730" b="-2"/>
          <a:stretch>
            <a:fillRect/>
          </a:stretch>
        </p:blipFill>
        <p:spPr>
          <a:xfrm>
            <a:off x="4571998" y="10"/>
            <a:ext cx="4572000" cy="46056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4543999"/>
            <a:ext cx="9143999" cy="123364"/>
            <a:chOff x="1" y="6737460"/>
            <a:chExt cx="12192000" cy="1233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914855"/>
            <a:ext cx="6858000" cy="786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400" b="1">
                <a:solidFill>
                  <a:srgbClr val="FF3232"/>
                </a:solidFill>
                <a:latin typeface="Arial"/>
              </a:defRPr>
            </a:pPr>
            <a:r>
              <a:rPr lang="en-US" sz="352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pig or kite?</a:t>
            </a:r>
          </a:p>
        </p:txBody>
      </p:sp>
      <p:pic>
        <p:nvPicPr>
          <p:cNvPr id="4" name="Picture 3" descr="kite image.png"/>
          <p:cNvPicPr>
            <a:picLocks noChangeAspect="1"/>
          </p:cNvPicPr>
          <p:nvPr/>
        </p:nvPicPr>
        <p:blipFill>
          <a:blip r:embed="rId3"/>
          <a:srcRect r="3" b="32760"/>
          <a:stretch>
            <a:fillRect/>
          </a:stretch>
        </p:blipFill>
        <p:spPr>
          <a:xfrm>
            <a:off x="20" y="10"/>
            <a:ext cx="4571980" cy="4605671"/>
          </a:xfrm>
          <a:prstGeom prst="rect">
            <a:avLst/>
          </a:prstGeom>
        </p:spPr>
      </p:pic>
      <p:pic>
        <p:nvPicPr>
          <p:cNvPr id="3" name="Picture 2" descr="pig image.png"/>
          <p:cNvPicPr>
            <a:picLocks noChangeAspect="1"/>
          </p:cNvPicPr>
          <p:nvPr/>
        </p:nvPicPr>
        <p:blipFill>
          <a:blip r:embed="rId4"/>
          <a:srcRect r="730" b="-2"/>
          <a:stretch>
            <a:fillRect/>
          </a:stretch>
        </p:blipFill>
        <p:spPr>
          <a:xfrm>
            <a:off x="4571998" y="10"/>
            <a:ext cx="4572000" cy="46056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4543999"/>
            <a:ext cx="9143999" cy="123364"/>
            <a:chOff x="1" y="6737460"/>
            <a:chExt cx="12192000" cy="1233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9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320040" y="274320"/>
            <a:ext cx="1234440" cy="457200"/>
          </a:xfrm>
          <a:prstGeom prst="roundRect">
            <a:avLst/>
          </a:prstGeom>
          <a:solidFill>
            <a:srgbClr val="FF5D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Arial Rounded MT Bold"/>
              </a:rPr>
              <a:t>DAY 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360" y="274320"/>
            <a:ext cx="1371600" cy="457200"/>
          </a:xfrm>
          <a:prstGeom prst="roundRect">
            <a:avLst/>
          </a:prstGeom>
          <a:solidFill>
            <a:srgbClr val="241F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Arial Rounded MT Bold"/>
              </a:rPr>
              <a:t>GAME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>
                <a:solidFill>
                  <a:srgbClr val="241F4E"/>
                </a:solidFill>
                <a:latin typeface="Arial Rounded MT Bold"/>
              </a:rPr>
              <a:t>pin  or  pine?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2438400"/>
            <a:ext cx="3383280" cy="3047999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FF5D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51560" y="2529840"/>
            <a:ext cx="731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000" b="1">
                <a:solidFill>
                  <a:srgbClr val="FF5D5D"/>
                </a:solidFill>
                <a:latin typeface="Arial Rounded MT Bold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575560"/>
            <a:ext cx="338328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600" b="1">
                <a:solidFill>
                  <a:srgbClr val="241F4E"/>
                </a:solidFill>
                <a:latin typeface="Arial Rounded MT Bold"/>
              </a:rPr>
              <a:t>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511040"/>
            <a:ext cx="338328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241F4E"/>
                </a:solidFill>
                <a:latin typeface="Arial Rounded MT Bold"/>
              </a:rPr>
              <a:t>pin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6320" y="2438400"/>
            <a:ext cx="3383280" cy="3047999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EE0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983480" y="2529840"/>
            <a:ext cx="731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000" b="1">
                <a:solidFill>
                  <a:srgbClr val="0E9488"/>
                </a:solidFill>
                <a:latin typeface="Arial Rounded MT Bold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6320" y="2575560"/>
            <a:ext cx="338328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600" b="1">
                <a:solidFill>
                  <a:srgbClr val="241F4E"/>
                </a:solidFill>
                <a:latin typeface="Arial Rounded MT Bold"/>
              </a:rPr>
              <a:t>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6320" y="4511040"/>
            <a:ext cx="338328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241F4E"/>
                </a:solidFill>
                <a:latin typeface="Arial Rounded MT Bold"/>
              </a:rPr>
              <a:t>pine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9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320040" y="274320"/>
            <a:ext cx="1234440" cy="457200"/>
          </a:xfrm>
          <a:prstGeom prst="roundRect">
            <a:avLst/>
          </a:prstGeom>
          <a:solidFill>
            <a:srgbClr val="FF5D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Arial Rounded MT Bold"/>
              </a:rPr>
              <a:t>DAY 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360" y="274320"/>
            <a:ext cx="1371600" cy="457200"/>
          </a:xfrm>
          <a:prstGeom prst="roundRect">
            <a:avLst/>
          </a:prstGeom>
          <a:solidFill>
            <a:srgbClr val="241F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Arial Rounded MT Bold"/>
              </a:rPr>
              <a:t>GAME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>
                <a:solidFill>
                  <a:srgbClr val="241F4E"/>
                </a:solidFill>
                <a:latin typeface="Arial Rounded MT Bold"/>
              </a:rPr>
              <a:t>cub  or  cube?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2438400"/>
            <a:ext cx="3383280" cy="3047999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FF5D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51560" y="2529840"/>
            <a:ext cx="731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000" b="1">
                <a:solidFill>
                  <a:srgbClr val="FF5D5D"/>
                </a:solidFill>
                <a:latin typeface="Arial Rounded MT Bold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575560"/>
            <a:ext cx="338328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600" b="1">
                <a:solidFill>
                  <a:srgbClr val="241F4E"/>
                </a:solidFill>
                <a:latin typeface="Arial Rounded MT Bold"/>
              </a:rPr>
              <a:t>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511040"/>
            <a:ext cx="338328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241F4E"/>
                </a:solidFill>
                <a:latin typeface="Arial Rounded MT Bold"/>
              </a:rPr>
              <a:t>cub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6320" y="2438400"/>
            <a:ext cx="3383280" cy="3047999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EE0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983480" y="2529840"/>
            <a:ext cx="731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000" b="1">
                <a:solidFill>
                  <a:srgbClr val="0E9488"/>
                </a:solidFill>
                <a:latin typeface="Arial Rounded MT Bold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6320" y="2575560"/>
            <a:ext cx="338328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600" b="1">
                <a:solidFill>
                  <a:srgbClr val="241F4E"/>
                </a:solidFill>
                <a:latin typeface="Arial Rounded MT Bold"/>
              </a:rPr>
              <a:t>🧊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6320" y="4511040"/>
            <a:ext cx="338328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241F4E"/>
                </a:solidFill>
                <a:latin typeface="Arial Rounded MT Bold"/>
              </a:rPr>
              <a:t>cube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9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320040" y="274320"/>
            <a:ext cx="1234440" cy="457200"/>
          </a:xfrm>
          <a:prstGeom prst="roundRect">
            <a:avLst/>
          </a:prstGeom>
          <a:solidFill>
            <a:srgbClr val="FF5D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Arial Rounded MT Bold"/>
              </a:rPr>
              <a:t>DAY 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360" y="274320"/>
            <a:ext cx="1371600" cy="457200"/>
          </a:xfrm>
          <a:prstGeom prst="roundRect">
            <a:avLst/>
          </a:prstGeom>
          <a:solidFill>
            <a:srgbClr val="241F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Arial Rounded MT Bold"/>
              </a:rPr>
              <a:t>GAME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>
                <a:solidFill>
                  <a:srgbClr val="241F4E"/>
                </a:solidFill>
                <a:latin typeface="Arial Rounded MT Bold"/>
              </a:rPr>
              <a:t>tub  or  tube?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2438400"/>
            <a:ext cx="3383280" cy="3047999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FF5D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51560" y="2529840"/>
            <a:ext cx="731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000" b="1">
                <a:solidFill>
                  <a:srgbClr val="FF5D5D"/>
                </a:solidFill>
                <a:latin typeface="Arial Rounded MT Bold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575560"/>
            <a:ext cx="338328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600" b="1">
                <a:solidFill>
                  <a:srgbClr val="241F4E"/>
                </a:solidFill>
                <a:latin typeface="Arial Rounded MT Bold"/>
              </a:rPr>
              <a:t>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511040"/>
            <a:ext cx="338328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241F4E"/>
                </a:solidFill>
                <a:latin typeface="Arial Rounded MT Bold"/>
              </a:rPr>
              <a:t>tub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46320" y="2438400"/>
            <a:ext cx="3383280" cy="3047999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EE0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983480" y="2529840"/>
            <a:ext cx="731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000" b="1">
                <a:solidFill>
                  <a:srgbClr val="0E9488"/>
                </a:solidFill>
                <a:latin typeface="Arial Rounded MT Bold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6320" y="2575560"/>
            <a:ext cx="338328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600" b="1">
                <a:solidFill>
                  <a:srgbClr val="241F4E"/>
                </a:solidFill>
                <a:latin typeface="Arial Rounded MT Bold"/>
              </a:rPr>
              <a:t>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6320" y="4511040"/>
            <a:ext cx="338328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241F4E"/>
                </a:solidFill>
                <a:latin typeface="Arial Rounded MT Bold"/>
              </a:rPr>
              <a:t>tube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182</Words>
  <Application>Microsoft Macintosh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Mary Beth Fielder</cp:lastModifiedBy>
  <cp:revision>3</cp:revision>
  <dcterms:created xsi:type="dcterms:W3CDTF">2013-01-27T09:14:16Z</dcterms:created>
  <dcterms:modified xsi:type="dcterms:W3CDTF">2026-06-13T00:46:17Z</dcterms:modified>
  <cp:category/>
</cp:coreProperties>
</file>