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colors2.xml" ContentType="application/vnd.openxmlformats-officedocument.drawingml.diagramColors+xml"/>
  <Override PartName="/ppt/diagrams/data2.xml" ContentType="application/vnd.openxmlformats-officedocument.drawingml.diagramData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Default Extension="jpg" ContentType="image/jpeg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4" r:id="rId2"/>
    <p:sldId id="256" r:id="rId3"/>
    <p:sldId id="264" r:id="rId4"/>
    <p:sldId id="265" r:id="rId5"/>
    <p:sldId id="266" r:id="rId6"/>
    <p:sldId id="267" r:id="rId7"/>
    <p:sldId id="269" r:id="rId9"/>
    <p:sldId id="270" r:id="rId10"/>
    <p:sldId id="271" r:id="rId11"/>
    <p:sldId id="272" r:id="rId12"/>
    <p:sldId id="273" r:id="rId13"/>
    <p:sldId id="275" r:id="rId26"/>
    <p:sldId id="276" r:id="rId27"/>
    <p:sldId id="277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/Relationships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2.xml><?xml version="1.0" encoding="utf-8"?>
<dgm:dataModel xmlns:dgm="http://schemas.openxmlformats.org/drawingml/2006/diagram" xmlns:a="http://schemas.openxmlformats.org/drawingml/2006/main">
  <dgm:ptLst>
    <dgm:pt modelId="{542848B4-7BB8-4357-A6A1-3173F0FF4B43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B0EE8CB-10D4-4349-B476-EB0A3182A88A}">
      <dgm:prSet/>
      <dgm:spPr/>
      <dgm:t>
        <a:bodyPr/>
        <a:lstStyle/>
        <a:p>
          <a:r>
            <a:rPr lang="en-US"/>
            <a:t>✅ Most common vowel sound in English</a:t>
          </a:r>
        </a:p>
      </dgm:t>
    </dgm:pt>
    <dgm:pt modelId="{9DA7655E-047F-4773-848B-D06FB8E7CF83}" type="parTrans" cxnId="{FE3C3CAA-FF60-40D3-89E8-66EC6C55D7F8}">
      <dgm:prSet/>
      <dgm:spPr/>
      <dgm:t>
        <a:bodyPr/>
        <a:lstStyle/>
        <a:p>
          <a:endParaRPr lang="en-US"/>
        </a:p>
      </dgm:t>
    </dgm:pt>
    <dgm:pt modelId="{2944980E-ABA8-4111-AF66-62E68F878868}" type="sibTrans" cxnId="{FE3C3CAA-FF60-40D3-89E8-66EC6C55D7F8}">
      <dgm:prSet/>
      <dgm:spPr/>
      <dgm:t>
        <a:bodyPr/>
        <a:lstStyle/>
        <a:p>
          <a:endParaRPr lang="en-US"/>
        </a:p>
      </dgm:t>
    </dgm:pt>
    <dgm:pt modelId="{E144404E-3F8F-4A83-ADD8-6B56D53FD811}">
      <dgm:prSet/>
      <dgm:spPr/>
      <dgm:t>
        <a:bodyPr/>
        <a:lstStyle/>
        <a:p>
          <a:r>
            <a:rPr lang="en-US"/>
            <a:t>✅ Only happens in **unstressed syllables**</a:t>
          </a:r>
        </a:p>
      </dgm:t>
    </dgm:pt>
    <dgm:pt modelId="{69EA7F18-A2CA-4F01-ABA3-4BBE276C5F97}" type="parTrans" cxnId="{7D1401A4-CC00-4892-9E29-FC32B435BF9C}">
      <dgm:prSet/>
      <dgm:spPr/>
      <dgm:t>
        <a:bodyPr/>
        <a:lstStyle/>
        <a:p>
          <a:endParaRPr lang="en-US"/>
        </a:p>
      </dgm:t>
    </dgm:pt>
    <dgm:pt modelId="{7FEB88A3-21C7-4D7B-968B-AAF8BF26F934}" type="sibTrans" cxnId="{7D1401A4-CC00-4892-9E29-FC32B435BF9C}">
      <dgm:prSet/>
      <dgm:spPr/>
      <dgm:t>
        <a:bodyPr/>
        <a:lstStyle/>
        <a:p>
          <a:endParaRPr lang="en-US"/>
        </a:p>
      </dgm:t>
    </dgm:pt>
    <dgm:pt modelId="{7E0912AB-DAA8-4F10-9E07-B08D9605A8CF}">
      <dgm:prSet/>
      <dgm:spPr/>
      <dgm:t>
        <a:bodyPr/>
        <a:lstStyle/>
        <a:p>
          <a:r>
            <a:rPr lang="en-US"/>
            <a:t>✅ Sounds like a soft **'uh'**</a:t>
          </a:r>
        </a:p>
      </dgm:t>
    </dgm:pt>
    <dgm:pt modelId="{8A928E5C-B899-4A6F-83D0-3AE282BFFC39}" type="parTrans" cxnId="{15249E67-AFBC-47F8-8698-5E0F07751DCE}">
      <dgm:prSet/>
      <dgm:spPr/>
      <dgm:t>
        <a:bodyPr/>
        <a:lstStyle/>
        <a:p>
          <a:endParaRPr lang="en-US"/>
        </a:p>
      </dgm:t>
    </dgm:pt>
    <dgm:pt modelId="{CE1B33ED-1053-4F9D-8C70-84978E24FE29}" type="sibTrans" cxnId="{15249E67-AFBC-47F8-8698-5E0F07751DCE}">
      <dgm:prSet/>
      <dgm:spPr/>
      <dgm:t>
        <a:bodyPr/>
        <a:lstStyle/>
        <a:p>
          <a:endParaRPr lang="en-US"/>
        </a:p>
      </dgm:t>
    </dgm:pt>
    <dgm:pt modelId="{B29BBD96-ECC9-B246-ACC8-4524BFD1BA07}" type="pres">
      <dgm:prSet presAssocID="{542848B4-7BB8-4357-A6A1-3173F0FF4B4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A592AA0-A76E-B24C-8CC4-B9BC88CFB6E4}" type="pres">
      <dgm:prSet presAssocID="{AB0EE8CB-10D4-4349-B476-EB0A3182A88A}" presName="hierRoot1" presStyleCnt="0"/>
      <dgm:spPr/>
    </dgm:pt>
    <dgm:pt modelId="{E3970C8C-94C2-3745-9BB0-FB7B0F4F8299}" type="pres">
      <dgm:prSet presAssocID="{AB0EE8CB-10D4-4349-B476-EB0A3182A88A}" presName="composite" presStyleCnt="0"/>
      <dgm:spPr/>
    </dgm:pt>
    <dgm:pt modelId="{AAF2022A-CFD1-D743-A3F8-ED90EE7DDE45}" type="pres">
      <dgm:prSet presAssocID="{AB0EE8CB-10D4-4349-B476-EB0A3182A88A}" presName="background" presStyleLbl="node0" presStyleIdx="0" presStyleCnt="3"/>
      <dgm:spPr/>
    </dgm:pt>
    <dgm:pt modelId="{671A0450-0F31-E94A-B3C0-F64DE6C8E0E8}" type="pres">
      <dgm:prSet presAssocID="{AB0EE8CB-10D4-4349-B476-EB0A3182A88A}" presName="text" presStyleLbl="fgAcc0" presStyleIdx="0" presStyleCnt="3">
        <dgm:presLayoutVars>
          <dgm:chPref val="3"/>
        </dgm:presLayoutVars>
      </dgm:prSet>
      <dgm:spPr/>
    </dgm:pt>
    <dgm:pt modelId="{8444D9D9-7481-6846-A56D-4E476353871C}" type="pres">
      <dgm:prSet presAssocID="{AB0EE8CB-10D4-4349-B476-EB0A3182A88A}" presName="hierChild2" presStyleCnt="0"/>
      <dgm:spPr/>
    </dgm:pt>
    <dgm:pt modelId="{403D079C-C905-3C4F-8136-9B2EE4556EFD}" type="pres">
      <dgm:prSet presAssocID="{E144404E-3F8F-4A83-ADD8-6B56D53FD811}" presName="hierRoot1" presStyleCnt="0"/>
      <dgm:spPr/>
    </dgm:pt>
    <dgm:pt modelId="{15DDFD39-7E7E-3C42-95D1-7B00D054E482}" type="pres">
      <dgm:prSet presAssocID="{E144404E-3F8F-4A83-ADD8-6B56D53FD811}" presName="composite" presStyleCnt="0"/>
      <dgm:spPr/>
    </dgm:pt>
    <dgm:pt modelId="{1FF3B562-9370-3446-872A-C33F4377A4DC}" type="pres">
      <dgm:prSet presAssocID="{E144404E-3F8F-4A83-ADD8-6B56D53FD811}" presName="background" presStyleLbl="node0" presStyleIdx="1" presStyleCnt="3"/>
      <dgm:spPr/>
    </dgm:pt>
    <dgm:pt modelId="{C54966B3-B44D-2740-8DF4-48E83A458A3C}" type="pres">
      <dgm:prSet presAssocID="{E144404E-3F8F-4A83-ADD8-6B56D53FD811}" presName="text" presStyleLbl="fgAcc0" presStyleIdx="1" presStyleCnt="3">
        <dgm:presLayoutVars>
          <dgm:chPref val="3"/>
        </dgm:presLayoutVars>
      </dgm:prSet>
      <dgm:spPr/>
    </dgm:pt>
    <dgm:pt modelId="{11EC1DDA-60BA-1E45-8611-7344542A6454}" type="pres">
      <dgm:prSet presAssocID="{E144404E-3F8F-4A83-ADD8-6B56D53FD811}" presName="hierChild2" presStyleCnt="0"/>
      <dgm:spPr/>
    </dgm:pt>
    <dgm:pt modelId="{DAD73C86-18D8-4B41-BC04-7BC61E994D71}" type="pres">
      <dgm:prSet presAssocID="{7E0912AB-DAA8-4F10-9E07-B08D9605A8CF}" presName="hierRoot1" presStyleCnt="0"/>
      <dgm:spPr/>
    </dgm:pt>
    <dgm:pt modelId="{7EDCA6C4-34D3-D446-B103-10807BF4ECD0}" type="pres">
      <dgm:prSet presAssocID="{7E0912AB-DAA8-4F10-9E07-B08D9605A8CF}" presName="composite" presStyleCnt="0"/>
      <dgm:spPr/>
    </dgm:pt>
    <dgm:pt modelId="{55D6BD8F-C819-774C-B8AA-5FB770B5301C}" type="pres">
      <dgm:prSet presAssocID="{7E0912AB-DAA8-4F10-9E07-B08D9605A8CF}" presName="background" presStyleLbl="node0" presStyleIdx="2" presStyleCnt="3"/>
      <dgm:spPr/>
    </dgm:pt>
    <dgm:pt modelId="{33958203-FA43-6A4B-818D-D002DE39678E}" type="pres">
      <dgm:prSet presAssocID="{7E0912AB-DAA8-4F10-9E07-B08D9605A8CF}" presName="text" presStyleLbl="fgAcc0" presStyleIdx="2" presStyleCnt="3">
        <dgm:presLayoutVars>
          <dgm:chPref val="3"/>
        </dgm:presLayoutVars>
      </dgm:prSet>
      <dgm:spPr/>
    </dgm:pt>
    <dgm:pt modelId="{F81AF2AA-9682-3A46-9F32-9580238D817C}" type="pres">
      <dgm:prSet presAssocID="{7E0912AB-DAA8-4F10-9E07-B08D9605A8CF}" presName="hierChild2" presStyleCnt="0"/>
      <dgm:spPr/>
    </dgm:pt>
  </dgm:ptLst>
  <dgm:cxnLst>
    <dgm:cxn modelId="{E963984D-32D5-5C42-BCC0-8C5A68597653}" type="presOf" srcId="{E144404E-3F8F-4A83-ADD8-6B56D53FD811}" destId="{C54966B3-B44D-2740-8DF4-48E83A458A3C}" srcOrd="0" destOrd="0" presId="urn:microsoft.com/office/officeart/2005/8/layout/hierarchy1"/>
    <dgm:cxn modelId="{F01E994D-824F-7142-A70B-14C0F74CDFA1}" type="presOf" srcId="{542848B4-7BB8-4357-A6A1-3173F0FF4B43}" destId="{B29BBD96-ECC9-B246-ACC8-4524BFD1BA07}" srcOrd="0" destOrd="0" presId="urn:microsoft.com/office/officeart/2005/8/layout/hierarchy1"/>
    <dgm:cxn modelId="{8F5F6663-1A08-7647-AAA7-207F226FE0CA}" type="presOf" srcId="{7E0912AB-DAA8-4F10-9E07-B08D9605A8CF}" destId="{33958203-FA43-6A4B-818D-D002DE39678E}" srcOrd="0" destOrd="0" presId="urn:microsoft.com/office/officeart/2005/8/layout/hierarchy1"/>
    <dgm:cxn modelId="{15249E67-AFBC-47F8-8698-5E0F07751DCE}" srcId="{542848B4-7BB8-4357-A6A1-3173F0FF4B43}" destId="{7E0912AB-DAA8-4F10-9E07-B08D9605A8CF}" srcOrd="2" destOrd="0" parTransId="{8A928E5C-B899-4A6F-83D0-3AE282BFFC39}" sibTransId="{CE1B33ED-1053-4F9D-8C70-84978E24FE29}"/>
    <dgm:cxn modelId="{0DE84D82-95FF-DF48-A519-02A79413B31F}" type="presOf" srcId="{AB0EE8CB-10D4-4349-B476-EB0A3182A88A}" destId="{671A0450-0F31-E94A-B3C0-F64DE6C8E0E8}" srcOrd="0" destOrd="0" presId="urn:microsoft.com/office/officeart/2005/8/layout/hierarchy1"/>
    <dgm:cxn modelId="{7D1401A4-CC00-4892-9E29-FC32B435BF9C}" srcId="{542848B4-7BB8-4357-A6A1-3173F0FF4B43}" destId="{E144404E-3F8F-4A83-ADD8-6B56D53FD811}" srcOrd="1" destOrd="0" parTransId="{69EA7F18-A2CA-4F01-ABA3-4BBE276C5F97}" sibTransId="{7FEB88A3-21C7-4D7B-968B-AAF8BF26F934}"/>
    <dgm:cxn modelId="{FE3C3CAA-FF60-40D3-89E8-66EC6C55D7F8}" srcId="{542848B4-7BB8-4357-A6A1-3173F0FF4B43}" destId="{AB0EE8CB-10D4-4349-B476-EB0A3182A88A}" srcOrd="0" destOrd="0" parTransId="{9DA7655E-047F-4773-848B-D06FB8E7CF83}" sibTransId="{2944980E-ABA8-4111-AF66-62E68F878868}"/>
    <dgm:cxn modelId="{7513BFCE-6A37-BC4D-9D08-5718DF217154}" type="presParOf" srcId="{B29BBD96-ECC9-B246-ACC8-4524BFD1BA07}" destId="{0A592AA0-A76E-B24C-8CC4-B9BC88CFB6E4}" srcOrd="0" destOrd="0" presId="urn:microsoft.com/office/officeart/2005/8/layout/hierarchy1"/>
    <dgm:cxn modelId="{41C355F0-2692-594C-ACC8-C6681B134FEB}" type="presParOf" srcId="{0A592AA0-A76E-B24C-8CC4-B9BC88CFB6E4}" destId="{E3970C8C-94C2-3745-9BB0-FB7B0F4F8299}" srcOrd="0" destOrd="0" presId="urn:microsoft.com/office/officeart/2005/8/layout/hierarchy1"/>
    <dgm:cxn modelId="{52F49D02-B3E7-604F-9F2F-D98DE80EC9F2}" type="presParOf" srcId="{E3970C8C-94C2-3745-9BB0-FB7B0F4F8299}" destId="{AAF2022A-CFD1-D743-A3F8-ED90EE7DDE45}" srcOrd="0" destOrd="0" presId="urn:microsoft.com/office/officeart/2005/8/layout/hierarchy1"/>
    <dgm:cxn modelId="{4FC2C7FD-BD1F-8643-A081-C2FE80177D86}" type="presParOf" srcId="{E3970C8C-94C2-3745-9BB0-FB7B0F4F8299}" destId="{671A0450-0F31-E94A-B3C0-F64DE6C8E0E8}" srcOrd="1" destOrd="0" presId="urn:microsoft.com/office/officeart/2005/8/layout/hierarchy1"/>
    <dgm:cxn modelId="{14A2790B-AECA-9946-80B6-CDB5BA632951}" type="presParOf" srcId="{0A592AA0-A76E-B24C-8CC4-B9BC88CFB6E4}" destId="{8444D9D9-7481-6846-A56D-4E476353871C}" srcOrd="1" destOrd="0" presId="urn:microsoft.com/office/officeart/2005/8/layout/hierarchy1"/>
    <dgm:cxn modelId="{9208AD70-1FEE-AF43-A27A-79D4AA0F2472}" type="presParOf" srcId="{B29BBD96-ECC9-B246-ACC8-4524BFD1BA07}" destId="{403D079C-C905-3C4F-8136-9B2EE4556EFD}" srcOrd="1" destOrd="0" presId="urn:microsoft.com/office/officeart/2005/8/layout/hierarchy1"/>
    <dgm:cxn modelId="{AB9FA423-BD37-AF45-B0ED-170506B954E3}" type="presParOf" srcId="{403D079C-C905-3C4F-8136-9B2EE4556EFD}" destId="{15DDFD39-7E7E-3C42-95D1-7B00D054E482}" srcOrd="0" destOrd="0" presId="urn:microsoft.com/office/officeart/2005/8/layout/hierarchy1"/>
    <dgm:cxn modelId="{B06F386A-B7B9-EA40-B5F1-249C00716B87}" type="presParOf" srcId="{15DDFD39-7E7E-3C42-95D1-7B00D054E482}" destId="{1FF3B562-9370-3446-872A-C33F4377A4DC}" srcOrd="0" destOrd="0" presId="urn:microsoft.com/office/officeart/2005/8/layout/hierarchy1"/>
    <dgm:cxn modelId="{562D58BA-3826-1C47-AB80-A5DF47907530}" type="presParOf" srcId="{15DDFD39-7E7E-3C42-95D1-7B00D054E482}" destId="{C54966B3-B44D-2740-8DF4-48E83A458A3C}" srcOrd="1" destOrd="0" presId="urn:microsoft.com/office/officeart/2005/8/layout/hierarchy1"/>
    <dgm:cxn modelId="{3287B3FB-76D5-DC4A-80A8-244C44A3A951}" type="presParOf" srcId="{403D079C-C905-3C4F-8136-9B2EE4556EFD}" destId="{11EC1DDA-60BA-1E45-8611-7344542A6454}" srcOrd="1" destOrd="0" presId="urn:microsoft.com/office/officeart/2005/8/layout/hierarchy1"/>
    <dgm:cxn modelId="{6C43B16C-0749-D241-9933-F4A87AB52D57}" type="presParOf" srcId="{B29BBD96-ECC9-B246-ACC8-4524BFD1BA07}" destId="{DAD73C86-18D8-4B41-BC04-7BC61E994D71}" srcOrd="2" destOrd="0" presId="urn:microsoft.com/office/officeart/2005/8/layout/hierarchy1"/>
    <dgm:cxn modelId="{3E58BD83-1129-AC4E-B507-605F1811CB70}" type="presParOf" srcId="{DAD73C86-18D8-4B41-BC04-7BC61E994D71}" destId="{7EDCA6C4-34D3-D446-B103-10807BF4ECD0}" srcOrd="0" destOrd="0" presId="urn:microsoft.com/office/officeart/2005/8/layout/hierarchy1"/>
    <dgm:cxn modelId="{E90AA5D8-BFA7-0743-89F9-C511694B5A9B}" type="presParOf" srcId="{7EDCA6C4-34D3-D446-B103-10807BF4ECD0}" destId="{55D6BD8F-C819-774C-B8AA-5FB770B5301C}" srcOrd="0" destOrd="0" presId="urn:microsoft.com/office/officeart/2005/8/layout/hierarchy1"/>
    <dgm:cxn modelId="{7B26D264-2627-AE4B-B0C8-FB89F2D7489B}" type="presParOf" srcId="{7EDCA6C4-34D3-D446-B103-10807BF4ECD0}" destId="{33958203-FA43-6A4B-818D-D002DE39678E}" srcOrd="1" destOrd="0" presId="urn:microsoft.com/office/officeart/2005/8/layout/hierarchy1"/>
    <dgm:cxn modelId="{A4A677C0-F108-5045-9792-F81CD5BF6390}" type="presParOf" srcId="{DAD73C86-18D8-4B41-BC04-7BC61E994D71}" destId="{F81AF2AA-9682-3A46-9F32-9580238D81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2022A-CFD1-D743-A3F8-ED90EE7DDE45}">
      <dsp:nvSpPr>
        <dsp:cNvPr id="0" name=""/>
        <dsp:cNvSpPr/>
      </dsp:nvSpPr>
      <dsp:spPr>
        <a:xfrm>
          <a:off x="0" y="1354343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1A0450-0F31-E94A-B3C0-F64DE6C8E0E8}">
      <dsp:nvSpPr>
        <dsp:cNvPr id="0" name=""/>
        <dsp:cNvSpPr/>
      </dsp:nvSpPr>
      <dsp:spPr>
        <a:xfrm>
          <a:off x="246459" y="1588479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✅ Most common vowel sound in English</a:t>
          </a:r>
        </a:p>
      </dsp:txBody>
      <dsp:txXfrm>
        <a:off x="287713" y="1629733"/>
        <a:ext cx="2135626" cy="1326007"/>
      </dsp:txXfrm>
    </dsp:sp>
    <dsp:sp modelId="{1FF3B562-9370-3446-872A-C33F4377A4DC}">
      <dsp:nvSpPr>
        <dsp:cNvPr id="0" name=""/>
        <dsp:cNvSpPr/>
      </dsp:nvSpPr>
      <dsp:spPr>
        <a:xfrm>
          <a:off x="2711053" y="1354343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4966B3-B44D-2740-8DF4-48E83A458A3C}">
      <dsp:nvSpPr>
        <dsp:cNvPr id="0" name=""/>
        <dsp:cNvSpPr/>
      </dsp:nvSpPr>
      <dsp:spPr>
        <a:xfrm>
          <a:off x="2957512" y="1588479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✅ Only happens in **unstressed syllables**</a:t>
          </a:r>
        </a:p>
      </dsp:txBody>
      <dsp:txXfrm>
        <a:off x="2998766" y="1629733"/>
        <a:ext cx="2135626" cy="1326007"/>
      </dsp:txXfrm>
    </dsp:sp>
    <dsp:sp modelId="{55D6BD8F-C819-774C-B8AA-5FB770B5301C}">
      <dsp:nvSpPr>
        <dsp:cNvPr id="0" name=""/>
        <dsp:cNvSpPr/>
      </dsp:nvSpPr>
      <dsp:spPr>
        <a:xfrm>
          <a:off x="5422106" y="1354343"/>
          <a:ext cx="2218134" cy="1408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58203-FA43-6A4B-818D-D002DE39678E}">
      <dsp:nvSpPr>
        <dsp:cNvPr id="0" name=""/>
        <dsp:cNvSpPr/>
      </dsp:nvSpPr>
      <dsp:spPr>
        <a:xfrm>
          <a:off x="5668565" y="1588479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✅ Sounds like a soft **'uh'**</a:t>
          </a:r>
        </a:p>
      </dsp:txBody>
      <dsp:txXfrm>
        <a:off x="5709819" y="1629733"/>
        <a:ext cx="2135626" cy="1326007"/>
      </dsp:txXfrm>
    </dsp:sp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20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otes 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after the comic: three facts. The third is the mind-blower — write 'about, taken, pencil, lemon, circus' if asked: five different letters, all saying uh. Most common sound in English!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otes 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each pair: normal word, then the sound-spelling. Gold = schwa. Choral the lazy versions. Ask: where is the boss beat in each? (CAPS). Note 'computer' has TWO schwas — most big words do!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otes 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hand-under-chin trick from syllable day! Say buh-NAN-uh: chin drops BIG on NAN, barely moves on the uh's. Everyone acts out banana: big mouth on NAN, floppy face on the schwas. Funniest 2 minutes of the day.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otes 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closer: Rachel's English schwa video. Check 'Share sound' in Zoom screen share. 3-4 minutes; stop early if energy is high and go to 09-2 instead.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comic deck — let it breathe. Read each panel dramatically, students echo the schwa words. The lazy uh: mouth relaxed, jaw loose, zero effort. Have everyone make the laziest possible 'uh' — like falling onto a sofa.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2BmkUa4Mv60" TargetMode="External"/><Relationship Id="rId3" Type="http://schemas.openxmlformats.org/officeDocument/2006/relationships/notesSlide" Target="../notesSlides/notesSlide2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5.jpg"/></Relationships>
</file>

<file path=ppt/slides/_rels/slide19.xml.rels><?xml version='1.0' encoding='UTF-8' standalone='yes'?>
<Relationships xmlns="http://schemas.openxmlformats.org/package/2006/relationships"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microsoft.com/office/2007/relationships/media" Target="../media/media5.mp4"/><Relationship Id="rId8" Type="http://schemas.openxmlformats.org/officeDocument/2006/relationships/video" Target="../media/media5.mp4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19.xml"/><Relationship Id="rId11" Type="http://schemas.openxmlformats.org/officeDocument/2006/relationships/image" Target="../media/image16.jpg"/><Relationship Id="rId12" Type="http://schemas.openxmlformats.org/officeDocument/2006/relationships/image" Target="../media/image17.jpg"/><Relationship Id="rId13" Type="http://schemas.openxmlformats.org/officeDocument/2006/relationships/image" Target="../media/image18.jpg"/><Relationship Id="rId14" Type="http://schemas.openxmlformats.org/officeDocument/2006/relationships/image" Target="../media/image19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613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1097280"/>
            <a:ext cx="9144000" cy="381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1">
                <a:solidFill>
                  <a:srgbClr val="FFD23F"/>
                </a:solidFill>
                <a:latin typeface="Arial Rounded MT Bold"/>
              </a:rPr>
              <a:t>M U R R A Y ' S   E N G L I S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20240"/>
            <a:ext cx="9144000" cy="1117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400" b="1">
                <a:solidFill>
                  <a:srgbClr val="FFFFFF"/>
                </a:solidFill>
                <a:latin typeface="Arial Rounded MT Bold"/>
              </a:rPr>
              <a:t>The Mystery of the Lazy Uh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9144000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 b="0">
                <a:solidFill>
                  <a:srgbClr val="9B8CFF"/>
                </a:solidFill>
                <a:latin typeface="Helvetica Neue"/>
              </a:rPr>
              <a:t>The schwa comic — English's most relaxed sound 😴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40480" y="4320540"/>
            <a:ext cx="1463040" cy="822960"/>
          </a:xfrm>
          <a:prstGeom prst="roundRect">
            <a:avLst/>
          </a:prstGeom>
          <a:solidFill>
            <a:srgbClr val="FFD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4423410"/>
            <a:ext cx="9144000" cy="660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161339"/>
                </a:solidFill>
                <a:latin typeface="Arial Rounded MT Bold"/>
              </a:rPr>
              <a:t>DAY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6D786-4487-FCC8-E8FD-201C64C9B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BB928C-EDFC-4D58-44BE-941E45E2E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699418" y="412264"/>
            <a:ext cx="6033471" cy="6033471"/>
          </a:xfrm>
        </p:spPr>
      </p:pic>
    </p:spTree>
    <p:extLst>
      <p:ext uri="{BB962C8B-B14F-4D97-AF65-F5344CB8AC3E}">
        <p14:creationId xmlns:p14="http://schemas.microsoft.com/office/powerpoint/2010/main" val="22412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 Rounded MT Bold"/>
              </a:rPr>
              <a:t>TEACH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58240"/>
            <a:ext cx="9144000" cy="59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000" b="1">
                <a:solidFill>
                  <a:srgbClr val="241F4E"/>
                </a:solidFill>
                <a:latin typeface="Arial Rounded MT Bold"/>
              </a:rPr>
              <a:t>So… what IS the schwa?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2316480"/>
            <a:ext cx="2438400" cy="3657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9B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502920" y="2499359"/>
            <a:ext cx="2438400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400" b="1">
                <a:solidFill>
                  <a:srgbClr val="241F4E"/>
                </a:solidFill>
                <a:latin typeface="Arial Rounded MT Bold"/>
              </a:rPr>
              <a:t>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" y="3718560"/>
            <a:ext cx="2438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900" b="1">
                <a:solidFill>
                  <a:srgbClr val="241F4E"/>
                </a:solidFill>
                <a:latin typeface="Arial Rounded MT Bold"/>
              </a:rPr>
              <a:t>The LAZY uh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" y="4511040"/>
            <a:ext cx="2438400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0">
                <a:solidFill>
                  <a:srgbClr val="5A548A"/>
                </a:solidFill>
                <a:latin typeface="Helvetica Neue"/>
              </a:rPr>
              <a:t>mouth relaxed, zero effort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15640" y="2316480"/>
            <a:ext cx="2438400" cy="3657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9B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3215640" y="2499359"/>
            <a:ext cx="2438400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400" b="1">
                <a:solidFill>
                  <a:srgbClr val="241F4E"/>
                </a:solidFill>
                <a:latin typeface="Arial Rounded MT Bold"/>
              </a:rPr>
              <a:t>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5640" y="3718560"/>
            <a:ext cx="2438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900" b="1">
                <a:solidFill>
                  <a:srgbClr val="241F4E"/>
                </a:solidFill>
                <a:latin typeface="Arial Rounded MT Bold"/>
              </a:rPr>
              <a:t>Never the boss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640" y="4511040"/>
            <a:ext cx="2438400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0">
                <a:solidFill>
                  <a:srgbClr val="5A548A"/>
                </a:solidFill>
                <a:latin typeface="Helvetica Neue"/>
              </a:rPr>
              <a:t>only in NOT-strong beats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28360" y="2316480"/>
            <a:ext cx="2438400" cy="3657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9B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5928360" y="2499359"/>
            <a:ext cx="2438400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400" b="1">
                <a:solidFill>
                  <a:srgbClr val="241F4E"/>
                </a:solidFill>
                <a:latin typeface="Arial Rounded MT Bold"/>
              </a:rPr>
              <a:t>🅰️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28360" y="3718560"/>
            <a:ext cx="2438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900" b="1">
                <a:solidFill>
                  <a:srgbClr val="241F4E"/>
                </a:solidFill>
                <a:latin typeface="Arial Rounded MT Bold"/>
              </a:rPr>
              <a:t>Any letter can hide it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28360" y="4511040"/>
            <a:ext cx="2438400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0">
                <a:solidFill>
                  <a:srgbClr val="5A548A"/>
                </a:solidFill>
                <a:latin typeface="Helvetica Neue"/>
              </a:rPr>
              <a:t>a · e · i · o · u — all can say uh!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 Rounded MT Bold"/>
              </a:rPr>
              <a:t>TEACH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58240"/>
            <a:ext cx="9144000" cy="59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000" b="1">
                <a:solidFill>
                  <a:srgbClr val="241F4E"/>
                </a:solidFill>
                <a:latin typeface="Arial Rounded MT Bold"/>
              </a:rPr>
              <a:t>The lazy uh in real words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" y="2255520"/>
            <a:ext cx="3657600" cy="109728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EE0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822959" y="2255520"/>
            <a:ext cx="20116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about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1760" y="2255520"/>
            <a:ext cx="15544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B8860B"/>
                </a:solidFill>
                <a:latin typeface="Arial Rounded MT Bold"/>
              </a:rPr>
              <a:t>uh</a:t>
            </a:r>
            <a:r>
              <a:rPr sz="2200" b="1">
                <a:solidFill>
                  <a:srgbClr val="241F4E"/>
                </a:solidFill>
                <a:latin typeface="Arial Rounded MT Bold"/>
              </a:rPr>
              <a:t>-BOUT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12080" y="2255520"/>
            <a:ext cx="3657600" cy="109728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EE0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5394960" y="2255520"/>
            <a:ext cx="20116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banana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760" y="2255520"/>
            <a:ext cx="15544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B8860B"/>
                </a:solidFill>
                <a:latin typeface="Arial Rounded MT Bold"/>
              </a:rPr>
              <a:t>buh</a:t>
            </a:r>
            <a:r>
              <a:rPr sz="2200" b="1">
                <a:solidFill>
                  <a:srgbClr val="241F4E"/>
                </a:solidFill>
                <a:latin typeface="Arial Rounded MT Bold"/>
              </a:rPr>
              <a:t>-NAN-</a:t>
            </a:r>
            <a:r>
              <a:rPr sz="2200" b="1">
                <a:solidFill>
                  <a:srgbClr val="B8860B"/>
                </a:solidFill>
                <a:latin typeface="Arial Rounded MT Bold"/>
              </a:rPr>
              <a:t>uh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080" y="3535680"/>
            <a:ext cx="3657600" cy="109728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EE0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22959" y="3535680"/>
            <a:ext cx="20116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sofa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1760" y="3535680"/>
            <a:ext cx="15544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SOH-</a:t>
            </a:r>
            <a:r>
              <a:rPr sz="2200" b="1">
                <a:solidFill>
                  <a:srgbClr val="B8860B"/>
                </a:solidFill>
                <a:latin typeface="Arial Rounded MT Bold"/>
              </a:rPr>
              <a:t>fuh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12080" y="3535680"/>
            <a:ext cx="3657600" cy="109728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EE0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5394960" y="3535680"/>
            <a:ext cx="20116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doctor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23760" y="3535680"/>
            <a:ext cx="15544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DAHK-</a:t>
            </a:r>
            <a:r>
              <a:rPr sz="2200" b="1">
                <a:solidFill>
                  <a:srgbClr val="B8860B"/>
                </a:solidFill>
                <a:latin typeface="Arial Rounded MT Bold"/>
              </a:rPr>
              <a:t>ter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0080" y="4815840"/>
            <a:ext cx="3657600" cy="109728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EE0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822959" y="4815840"/>
            <a:ext cx="20116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family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1760" y="4815840"/>
            <a:ext cx="15544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FAM-</a:t>
            </a:r>
            <a:r>
              <a:rPr sz="2200" b="1">
                <a:solidFill>
                  <a:srgbClr val="B8860B"/>
                </a:solidFill>
                <a:latin typeface="Arial Rounded MT Bold"/>
              </a:rPr>
              <a:t>uh</a:t>
            </a:r>
            <a:r>
              <a:rPr sz="2200" b="1">
                <a:solidFill>
                  <a:srgbClr val="241F4E"/>
                </a:solidFill>
                <a:latin typeface="Arial Rounded MT Bold"/>
              </a:rPr>
              <a:t>-lee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212080" y="4815840"/>
            <a:ext cx="3657600" cy="109728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EE0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5394960" y="4815840"/>
            <a:ext cx="20116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computer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23760" y="4815840"/>
            <a:ext cx="155448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>
                <a:solidFill>
                  <a:srgbClr val="241F4E"/>
                </a:solidFill>
                <a:latin typeface="Arial Rounded MT Bold"/>
              </a:rPr>
              <a:t>k</a:t>
            </a:r>
            <a:r>
              <a:rPr sz="2200" b="1">
                <a:solidFill>
                  <a:srgbClr val="B8860B"/>
                </a:solidFill>
                <a:latin typeface="Arial Rounded MT Bold"/>
              </a:rPr>
              <a:t>uh</a:t>
            </a:r>
            <a:r>
              <a:rPr sz="2200" b="1">
                <a:solidFill>
                  <a:srgbClr val="241F4E"/>
                </a:solidFill>
                <a:latin typeface="Arial Rounded MT Bold"/>
              </a:rPr>
              <a:t>m-PYOO-</a:t>
            </a:r>
            <a:r>
              <a:rPr sz="2200" b="1">
                <a:solidFill>
                  <a:srgbClr val="B8860B"/>
                </a:solidFill>
                <a:latin typeface="Arial Rounded MT Bold"/>
              </a:rPr>
              <a:t>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309360"/>
            <a:ext cx="9144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0">
                <a:solidFill>
                  <a:srgbClr val="5A548A"/>
                </a:solidFill>
                <a:latin typeface="Helvetica Neue"/>
              </a:rPr>
              <a:t>gold = the lazy uh  😴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 Rounded MT Bold"/>
              </a:rPr>
              <a:t>TRICK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58240"/>
            <a:ext cx="9144000" cy="59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000" b="1">
                <a:solidFill>
                  <a:srgbClr val="241F4E"/>
                </a:solidFill>
                <a:latin typeface="Arial Rounded MT Bold"/>
              </a:rPr>
              <a:t>🖐️  Feel it — the jaw trick!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" y="2316480"/>
            <a:ext cx="3657600" cy="3535679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640080" y="25603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>
                <a:solidFill>
                  <a:srgbClr val="241F4E"/>
                </a:solidFill>
                <a:latin typeface="Arial Rounded MT Bold"/>
              </a:rPr>
              <a:t>👑  BOSS beat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" y="25603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" b="1">
                <a:solidFill>
                  <a:srgbClr val="FFFFFF"/>
                </a:solidFill>
                <a:latin typeface="Arial Rounded MT Bold"/>
              </a:rPr>
              <a:t/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" y="3596640"/>
            <a:ext cx="3657600" cy="128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9200" b="1">
                <a:solidFill>
                  <a:srgbClr val="241F4E"/>
                </a:solidFill>
                <a:latin typeface="Arial Rounded MT Bold"/>
              </a:rPr>
              <a:t>😮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" y="5181599"/>
            <a:ext cx="3657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700" b="1">
                <a:solidFill>
                  <a:srgbClr val="FFFFFF"/>
                </a:solidFill>
                <a:latin typeface="Arial Rounded MT Bold"/>
              </a:rPr>
              <a:t>BIG jaw drop!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46320" y="2316480"/>
            <a:ext cx="3657600" cy="3535679"/>
          </a:xfrm>
          <a:prstGeom prst="roundRect">
            <a:avLst/>
          </a:prstGeom>
          <a:solidFill>
            <a:srgbClr val="FFD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4846320" y="25603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>
                <a:solidFill>
                  <a:srgbClr val="241F4E"/>
                </a:solidFill>
                <a:latin typeface="Arial Rounded MT Bold"/>
              </a:rPr>
              <a:t>😴  lazy uh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6320" y="3596640"/>
            <a:ext cx="3657600" cy="128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9200" b="1">
                <a:solidFill>
                  <a:srgbClr val="241F4E"/>
                </a:solidFill>
                <a:latin typeface="Arial Rounded MT Bold"/>
              </a:rPr>
              <a:t>😐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6320" y="5181599"/>
            <a:ext cx="3657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1">
                <a:solidFill>
                  <a:srgbClr val="241F4E"/>
                </a:solidFill>
                <a:latin typeface="Arial Rounded MT Bold"/>
              </a:rPr>
              <a:t>tiny drop … almost nothing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 Rounded MT Bold"/>
              </a:rPr>
              <a:t>WATCH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58240"/>
            <a:ext cx="9144000" cy="59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000" b="1">
                <a:solidFill>
                  <a:srgbClr val="241F4E"/>
                </a:solidFill>
                <a:latin typeface="Arial Rounded MT Bold"/>
              </a:rPr>
              <a:t>🎬  Watch: the schwa explained!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926079"/>
            <a:ext cx="91440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800" b="1">
                <a:solidFill>
                  <a:srgbClr val="2563EB"/>
                </a:solidFill>
                <a:latin typeface="Arial Rounded MT Bold"/>
                <a:hlinkClick r:id="rId2"/>
              </a:rPr>
              <a:t>▶  Rachel's English — What is the Schwa?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267199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5A548A"/>
                </a:solidFill>
                <a:latin typeface="Helvetica Neue"/>
              </a:rPr>
              <a:t>(click to play — share your sound on Zoom!)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6A17F2-00AA-C911-98C5-F34B8A9EC0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777" r="222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 b="1"/>
            </a:pPr>
            <a:r>
              <a:rPr lang="en-US" sz="4400">
                <a:latin typeface="+mj-lt"/>
                <a:ea typeface="+mj-ea"/>
                <a:cs typeface="+mj-cs"/>
              </a:rPr>
              <a:t>Lazy 'Uh' = Schwa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EB4B329-6ECE-C813-C161-04A9A5D873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39095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🎥 Watch: Rachel’s English – What is the Schwa?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▶ Rachel's English explains the schwa clearly with examples.</a:t>
            </a:r>
          </a:p>
          <a:p>
            <a:endParaRPr dirty="0"/>
          </a:p>
          <a:p>
            <a:r>
              <a:rPr dirty="0"/>
              <a:t>🧠 Learn to hear and pronounce the lazy 'uh' sound.</a:t>
            </a:r>
          </a:p>
          <a:p>
            <a:endParaRPr dirty="0"/>
          </a:p>
          <a:p>
            <a:r>
              <a:rPr dirty="0"/>
              <a:t>🔗 Video link: https://</a:t>
            </a:r>
            <a:r>
              <a:rPr dirty="0" err="1"/>
              <a:t>youtu.be</a:t>
            </a:r>
            <a:r>
              <a:rPr dirty="0"/>
              <a:t>/2BmkUa4Mv60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747461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rPr dirty="0"/>
              <a:t>🎥 Rachel's English: The Schwa Sound </a:t>
            </a:r>
            <a:br>
              <a:rPr lang="en-US" dirty="0"/>
            </a:br>
            <a:r>
              <a:rPr dirty="0"/>
              <a:t>(UH /</a:t>
            </a:r>
            <a:r>
              <a:rPr dirty="0" err="1"/>
              <a:t>ə</a:t>
            </a:r>
            <a:r>
              <a:rPr dirty="0"/>
              <a:t>/)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85852"/>
            <a:ext cx="77724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This slide is ready for local playback.</a:t>
            </a:r>
          </a:p>
          <a:p>
            <a:r>
              <a:t>▶ To insert the video: Open this file in PowerPoint, go to this slide,</a:t>
            </a:r>
          </a:p>
          <a:p>
            <a:r>
              <a:t>click 'Insert' → 'Video' → 'Video on My PC' and select the MP4 file you uploaded.</a:t>
            </a:r>
          </a:p>
        </p:txBody>
      </p:sp>
      <p:pic>
        <p:nvPicPr>
          <p:cNvPr id="4" name="rachel schwa sound American English Sounds - UH [ə] Vowel - How to make the SCHWA Vowel.mp4">
            <a:hlinkClick r:id="" action="ppaction://media"/>
            <a:extLst>
              <a:ext uri="{FF2B5EF4-FFF2-40B4-BE49-F238E27FC236}">
                <a16:creationId xmlns:a16="http://schemas.microsoft.com/office/drawing/2014/main" id="{8C33A212-2F38-8792-F369-F0603BF50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914" y="939913"/>
            <a:ext cx="8850086" cy="4978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-get-the-ice-cream-the-hot-fudge-the-banana-and-the-nuts.mp4">
            <a:hlinkClick r:id="" action="ppaction://media"/>
            <a:extLst>
              <a:ext uri="{FF2B5EF4-FFF2-40B4-BE49-F238E27FC236}">
                <a16:creationId xmlns:a16="http://schemas.microsoft.com/office/drawing/2014/main" id="{AF9FF3A3-5196-0AB6-DCAB-E94807F42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9343" y="293915"/>
            <a:ext cx="2351314" cy="2351314"/>
          </a:xfrm>
          <a:prstGeom prst="rect">
            <a:avLst/>
          </a:prstGeom>
        </p:spPr>
      </p:pic>
      <p:pic>
        <p:nvPicPr>
          <p:cNvPr id="3" name="his-dad's-got-one-foot-in-the-grave-and-three-feet-on-a-banana-peel.mp4">
            <a:hlinkClick r:id="" action="ppaction://media"/>
            <a:extLst>
              <a:ext uri="{FF2B5EF4-FFF2-40B4-BE49-F238E27FC236}">
                <a16:creationId xmlns:a16="http://schemas.microsoft.com/office/drawing/2014/main" id="{01726255-EC38-D11F-1518-DF10F3292C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8117" y="293916"/>
            <a:ext cx="2351314" cy="2351314"/>
          </a:xfrm>
          <a:prstGeom prst="rect">
            <a:avLst/>
          </a:prstGeom>
        </p:spPr>
      </p:pic>
      <p:pic>
        <p:nvPicPr>
          <p:cNvPr id="4" name="okay-um-you-ever-try-mixing-banana-peel-into-the-soil.mp4">
            <a:hlinkClick r:id="" action="ppaction://media"/>
            <a:extLst>
              <a:ext uri="{FF2B5EF4-FFF2-40B4-BE49-F238E27FC236}">
                <a16:creationId xmlns:a16="http://schemas.microsoft.com/office/drawing/2014/main" id="{0322C485-A0E0-C425-6BCE-035CA0839B0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06891" y="293915"/>
            <a:ext cx="2351314" cy="2351314"/>
          </a:xfrm>
          <a:prstGeom prst="rect">
            <a:avLst/>
          </a:prstGeom>
        </p:spPr>
      </p:pic>
      <p:pic>
        <p:nvPicPr>
          <p:cNvPr id="5" name="we-want-to-propose-that-watergate-be-an-umbrella-term-for-everything-negative.mp4">
            <a:hlinkClick r:id="" action="ppaction://media"/>
            <a:extLst>
              <a:ext uri="{FF2B5EF4-FFF2-40B4-BE49-F238E27FC236}">
                <a16:creationId xmlns:a16="http://schemas.microsoft.com/office/drawing/2014/main" id="{0B12A230-5CD1-40A9-096D-3698176266A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943" y="3167742"/>
            <a:ext cx="2841174" cy="28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7150" y="880929"/>
            <a:ext cx="3928533" cy="2874151"/>
          </a:xfrm>
        </p:spPr>
        <p:txBody>
          <a:bodyPr anchor="b">
            <a:normAutofit/>
          </a:bodyPr>
          <a:lstStyle/>
          <a:p>
            <a:pPr algn="l"/>
            <a:r>
              <a:rPr lang="en-US" sz="5700" b="1" dirty="0">
                <a:solidFill>
                  <a:srgbClr val="FFC000"/>
                </a:solidFill>
              </a:rPr>
              <a:t>The Mystery of the </a:t>
            </a:r>
            <a:br>
              <a:rPr lang="en-US" sz="5700" b="1" dirty="0">
                <a:solidFill>
                  <a:srgbClr val="FFC000"/>
                </a:solidFill>
              </a:rPr>
            </a:br>
            <a:r>
              <a:rPr lang="en-US" sz="5700" b="1" dirty="0">
                <a:solidFill>
                  <a:srgbClr val="FFC000"/>
                </a:solidFill>
              </a:rPr>
              <a:t>Lazy Uh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2809" y="4636008"/>
            <a:ext cx="3568844" cy="1572768"/>
          </a:xfrm>
        </p:spPr>
        <p:txBody>
          <a:bodyPr>
            <a:normAutofit lnSpcReduction="10000"/>
          </a:bodyPr>
          <a:lstStyle/>
          <a:p>
            <a:pPr algn="l"/>
            <a:r>
              <a:rPr dirty="0"/>
              <a:t>The most common</a:t>
            </a:r>
            <a:endParaRPr lang="en-US" dirty="0"/>
          </a:p>
          <a:p>
            <a:pPr algn="l"/>
            <a:r>
              <a:rPr dirty="0"/>
              <a:t> (and most relaxed) sound in English!</a:t>
            </a:r>
            <a:endParaRPr lang="en-US" dirty="0"/>
          </a:p>
        </p:txBody>
      </p:sp>
      <p:pic>
        <p:nvPicPr>
          <p:cNvPr id="5" name="Picture 4" descr="A person with his mouth open&#10;&#10;AI-generated content may be incorrect.">
            <a:extLst>
              <a:ext uri="{FF2B5EF4-FFF2-40B4-BE49-F238E27FC236}">
                <a16:creationId xmlns:a16="http://schemas.microsoft.com/office/drawing/2014/main" id="{B6FED5A0-419C-D188-20A7-59FBAC94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76"/>
          <a:stretch>
            <a:fillRect/>
          </a:stretch>
        </p:blipFill>
        <p:spPr>
          <a:xfrm>
            <a:off x="20" y="10"/>
            <a:ext cx="4581100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0856" y="4409267"/>
            <a:ext cx="3182112" cy="18288"/>
          </a:xfrm>
          <a:custGeom>
            <a:avLst/>
            <a:gdLst>
              <a:gd name="csX0" fmla="*/ 0 w 3182112"/>
              <a:gd name="csY0" fmla="*/ 0 h 18288"/>
              <a:gd name="csX1" fmla="*/ 636422 w 3182112"/>
              <a:gd name="csY1" fmla="*/ 0 h 18288"/>
              <a:gd name="csX2" fmla="*/ 1241024 w 3182112"/>
              <a:gd name="csY2" fmla="*/ 0 h 18288"/>
              <a:gd name="csX3" fmla="*/ 1845625 w 3182112"/>
              <a:gd name="csY3" fmla="*/ 0 h 18288"/>
              <a:gd name="csX4" fmla="*/ 2545690 w 3182112"/>
              <a:gd name="csY4" fmla="*/ 0 h 18288"/>
              <a:gd name="csX5" fmla="*/ 3182112 w 3182112"/>
              <a:gd name="csY5" fmla="*/ 0 h 18288"/>
              <a:gd name="csX6" fmla="*/ 3182112 w 3182112"/>
              <a:gd name="csY6" fmla="*/ 18288 h 18288"/>
              <a:gd name="csX7" fmla="*/ 2545690 w 3182112"/>
              <a:gd name="csY7" fmla="*/ 18288 h 18288"/>
              <a:gd name="csX8" fmla="*/ 2004731 w 3182112"/>
              <a:gd name="csY8" fmla="*/ 18288 h 18288"/>
              <a:gd name="csX9" fmla="*/ 1400129 w 3182112"/>
              <a:gd name="csY9" fmla="*/ 18288 h 18288"/>
              <a:gd name="csX10" fmla="*/ 795528 w 3182112"/>
              <a:gd name="csY10" fmla="*/ 18288 h 18288"/>
              <a:gd name="csX11" fmla="*/ 0 w 3182112"/>
              <a:gd name="csY11" fmla="*/ 18288 h 18288"/>
              <a:gd name="csX12" fmla="*/ 0 w 3182112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49227" y="9811"/>
                  <a:pt x="361579" y="-25608"/>
                  <a:pt x="636422" y="0"/>
                </a:cubicBezTo>
                <a:cubicBezTo>
                  <a:pt x="911265" y="25608"/>
                  <a:pt x="969922" y="-15588"/>
                  <a:pt x="1241024" y="0"/>
                </a:cubicBezTo>
                <a:cubicBezTo>
                  <a:pt x="1512126" y="15588"/>
                  <a:pt x="1611937" y="-6343"/>
                  <a:pt x="1845625" y="0"/>
                </a:cubicBezTo>
                <a:cubicBezTo>
                  <a:pt x="2079313" y="6343"/>
                  <a:pt x="2390997" y="18445"/>
                  <a:pt x="2545690" y="0"/>
                </a:cubicBezTo>
                <a:cubicBezTo>
                  <a:pt x="2700383" y="-18445"/>
                  <a:pt x="2898553" y="-25854"/>
                  <a:pt x="3182112" y="0"/>
                </a:cubicBezTo>
                <a:cubicBezTo>
                  <a:pt x="3181678" y="7551"/>
                  <a:pt x="3181645" y="9822"/>
                  <a:pt x="3182112" y="18288"/>
                </a:cubicBezTo>
                <a:cubicBezTo>
                  <a:pt x="2882016" y="32512"/>
                  <a:pt x="2839678" y="15853"/>
                  <a:pt x="2545690" y="18288"/>
                </a:cubicBezTo>
                <a:cubicBezTo>
                  <a:pt x="2251702" y="20723"/>
                  <a:pt x="2152589" y="14997"/>
                  <a:pt x="2004731" y="18288"/>
                </a:cubicBezTo>
                <a:cubicBezTo>
                  <a:pt x="1856873" y="21579"/>
                  <a:pt x="1653555" y="5080"/>
                  <a:pt x="1400129" y="18288"/>
                </a:cubicBezTo>
                <a:cubicBezTo>
                  <a:pt x="1146703" y="31496"/>
                  <a:pt x="1067656" y="18189"/>
                  <a:pt x="795528" y="18288"/>
                </a:cubicBezTo>
                <a:cubicBezTo>
                  <a:pt x="523400" y="18387"/>
                  <a:pt x="318441" y="1018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15562" y="1260"/>
                  <a:pt x="336090" y="6473"/>
                  <a:pt x="572780" y="0"/>
                </a:cubicBezTo>
                <a:cubicBezTo>
                  <a:pt x="809470" y="-6473"/>
                  <a:pt x="1080729" y="-23038"/>
                  <a:pt x="1272845" y="0"/>
                </a:cubicBezTo>
                <a:cubicBezTo>
                  <a:pt x="1464961" y="23038"/>
                  <a:pt x="1699922" y="1589"/>
                  <a:pt x="1813804" y="0"/>
                </a:cubicBezTo>
                <a:cubicBezTo>
                  <a:pt x="1927686" y="-1589"/>
                  <a:pt x="2116547" y="7184"/>
                  <a:pt x="2354763" y="0"/>
                </a:cubicBezTo>
                <a:cubicBezTo>
                  <a:pt x="2592979" y="-7184"/>
                  <a:pt x="2863919" y="3952"/>
                  <a:pt x="3182112" y="0"/>
                </a:cubicBezTo>
                <a:cubicBezTo>
                  <a:pt x="3182030" y="4406"/>
                  <a:pt x="3182023" y="9982"/>
                  <a:pt x="3182112" y="18288"/>
                </a:cubicBezTo>
                <a:cubicBezTo>
                  <a:pt x="2938288" y="16038"/>
                  <a:pt x="2724925" y="29080"/>
                  <a:pt x="2577511" y="18288"/>
                </a:cubicBezTo>
                <a:cubicBezTo>
                  <a:pt x="2430097" y="7496"/>
                  <a:pt x="2119926" y="47706"/>
                  <a:pt x="1972909" y="18288"/>
                </a:cubicBezTo>
                <a:cubicBezTo>
                  <a:pt x="1825892" y="-11130"/>
                  <a:pt x="1597470" y="43818"/>
                  <a:pt x="1368308" y="18288"/>
                </a:cubicBezTo>
                <a:cubicBezTo>
                  <a:pt x="1139146" y="-7242"/>
                  <a:pt x="981628" y="18679"/>
                  <a:pt x="668244" y="18288"/>
                </a:cubicBezTo>
                <a:cubicBezTo>
                  <a:pt x="354860" y="17897"/>
                  <a:pt x="259749" y="21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artoon of a person holding a coin&#10;&#10;AI-generated content may be incorrect.">
            <a:extLst>
              <a:ext uri="{FF2B5EF4-FFF2-40B4-BE49-F238E27FC236}">
                <a16:creationId xmlns:a16="http://schemas.microsoft.com/office/drawing/2014/main" id="{201C0E4C-619D-E6D7-29E0-3726F1367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916" y="804509"/>
            <a:ext cx="8157368" cy="5438245"/>
          </a:xfrm>
        </p:spPr>
      </p:pic>
    </p:spTree>
    <p:extLst>
      <p:ext uri="{BB962C8B-B14F-4D97-AF65-F5344CB8AC3E}">
        <p14:creationId xmlns:p14="http://schemas.microsoft.com/office/powerpoint/2010/main" val="350347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A7868-853C-014E-AEB7-1D27B13E7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people in white coats pointing at signs&#10;&#10;AI-generated content may be incorrect.">
            <a:extLst>
              <a:ext uri="{FF2B5EF4-FFF2-40B4-BE49-F238E27FC236}">
                <a16:creationId xmlns:a16="http://schemas.microsoft.com/office/drawing/2014/main" id="{BBC30E9D-0E69-7540-C13A-3C2864B2E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2410" y="509410"/>
            <a:ext cx="5839179" cy="5839179"/>
          </a:xfrm>
        </p:spPr>
      </p:pic>
    </p:spTree>
    <p:extLst>
      <p:ext uri="{BB962C8B-B14F-4D97-AF65-F5344CB8AC3E}">
        <p14:creationId xmlns:p14="http://schemas.microsoft.com/office/powerpoint/2010/main" val="254457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C0E09-0DBC-A51B-6536-ECC2A681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rtoon of a group of people&#10;&#10;AI-generated content may be incorrect.">
            <a:extLst>
              <a:ext uri="{FF2B5EF4-FFF2-40B4-BE49-F238E27FC236}">
                <a16:creationId xmlns:a16="http://schemas.microsoft.com/office/drawing/2014/main" id="{F41ACC1E-5E38-F3E0-B839-77EC1B018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4409" y="391098"/>
            <a:ext cx="6075803" cy="6075803"/>
          </a:xfrm>
        </p:spPr>
      </p:pic>
    </p:spTree>
    <p:extLst>
      <p:ext uri="{BB962C8B-B14F-4D97-AF65-F5344CB8AC3E}">
        <p14:creationId xmlns:p14="http://schemas.microsoft.com/office/powerpoint/2010/main" val="67538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D45B2-20CB-C1BB-21A6-FC4F3340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 of people holding papers&#10;&#10;AI-generated content may be incorrect.">
            <a:extLst>
              <a:ext uri="{FF2B5EF4-FFF2-40B4-BE49-F238E27FC236}">
                <a16:creationId xmlns:a16="http://schemas.microsoft.com/office/drawing/2014/main" id="{A101C573-B1D5-FB80-27C3-4613064DB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9418" y="412264"/>
            <a:ext cx="6033471" cy="6033471"/>
          </a:xfrm>
        </p:spPr>
      </p:pic>
    </p:spTree>
    <p:extLst>
      <p:ext uri="{BB962C8B-B14F-4D97-AF65-F5344CB8AC3E}">
        <p14:creationId xmlns:p14="http://schemas.microsoft.com/office/powerpoint/2010/main" val="97988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1A1B6-24B6-9E17-E1C5-8473838D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68A44-A6D3-87E6-81EB-AC7839803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699418" y="412264"/>
            <a:ext cx="6033471" cy="6033471"/>
          </a:xfrm>
        </p:spPr>
      </p:pic>
    </p:spTree>
    <p:extLst>
      <p:ext uri="{BB962C8B-B14F-4D97-AF65-F5344CB8AC3E}">
        <p14:creationId xmlns:p14="http://schemas.microsoft.com/office/powerpoint/2010/main" val="413667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4E05F-F085-1623-F9FA-51F24ABD8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86D2C-6BE6-3136-FD29-0FE458736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699418" y="412264"/>
            <a:ext cx="6033471" cy="6033471"/>
          </a:xfrm>
        </p:spPr>
      </p:pic>
    </p:spTree>
    <p:extLst>
      <p:ext uri="{BB962C8B-B14F-4D97-AF65-F5344CB8AC3E}">
        <p14:creationId xmlns:p14="http://schemas.microsoft.com/office/powerpoint/2010/main" val="1451875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BEB41-09A6-D8C7-04F2-D28D9492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0ECC6-B79F-433E-98FB-BD0AAC6B1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699418" y="412264"/>
            <a:ext cx="6033471" cy="6033471"/>
          </a:xfrm>
        </p:spPr>
      </p:pic>
    </p:spTree>
    <p:extLst>
      <p:ext uri="{BB962C8B-B14F-4D97-AF65-F5344CB8AC3E}">
        <p14:creationId xmlns:p14="http://schemas.microsoft.com/office/powerpoint/2010/main" val="318808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1260</Words>
  <Application>Microsoft Macintosh PowerPoint</Application>
  <PresentationFormat>On-screen Show (4:3)</PresentationFormat>
  <Paragraphs>63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Rounded MT Bold</vt:lpstr>
      <vt:lpstr>Calibri</vt:lpstr>
      <vt:lpstr>Helvetica Neue</vt:lpstr>
      <vt:lpstr>Office Theme</vt:lpstr>
      <vt:lpstr>PowerPoint Presentation</vt:lpstr>
      <vt:lpstr>The Mystery of the  Lazy Uh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Schwa Sound?</vt:lpstr>
      <vt:lpstr>Examples of Schwa in Real Words</vt:lpstr>
      <vt:lpstr>How to Feel the Schwa</vt:lpstr>
      <vt:lpstr>PowerPoint Presentation</vt:lpstr>
      <vt:lpstr>🎥 Watch: Rachel’s English – What is the Schwa?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Mary Beth Fielder</cp:lastModifiedBy>
  <cp:revision>10</cp:revision>
  <dcterms:created xsi:type="dcterms:W3CDTF">2013-01-27T09:14:16Z</dcterms:created>
  <dcterms:modified xsi:type="dcterms:W3CDTF">2026-06-13T00:49:19Z</dcterms:modified>
  <cp:category/>
</cp:coreProperties>
</file>