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Default Extension="jpg" ContentType="image/jpe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napToObjects="1">
      <p:cViewPr varScale="1">
        <p:scale>
          <a:sx n="120" d="100"/>
          <a:sy n="120" d="100"/>
        </p:scale>
        <p:origin x="1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F7D99-9207-3245-B37F-A5BF10923514}" type="datetimeFigureOut">
              <a:rPr lang="en-US" smtClean="0"/>
              <a:t>6/12/26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D24B-7B31-784C-B762-6EADD13CF6CF}" type="slidenum">
              <a:rPr lang="en-US" smtClean="0"/>
              <a:t>‹#›</a:t>
            </a:fld>
            <a:endParaRPr lang="en-US"/>
          </a:p>
        </p:txBody>
      </p:sp>
    </p:spTree>
    <p:extLst>
      <p:ext uri="{BB962C8B-B14F-4D97-AF65-F5344CB8AC3E}">
        <p14:creationId xmlns:p14="http://schemas.microsoft.com/office/powerpoint/2010/main" val="325458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ORIGINAL SLIDE-1 TEXT (moved to notes):</a:t>
            </a:r>
          </a:p>
          <a:p>
            <a:r>
              <a:rPr dirty="0"/>
              <a:t>Schwa Mini Deck C</a:t>
            </a:r>
          </a:p>
          <a:p>
            <a:r>
              <a:rPr dirty="0"/>
              <a:t>Real Words, Real Schwa – Lazy 'Uh' Practice</a:t>
            </a:r>
          </a:p>
          <a:p>
            <a:endParaRPr dirty="0"/>
          </a:p>
          <a:p>
            <a:r>
              <a:rPr dirty="0"/>
              <a:t>Per word: say the FORMAL version (every vowel clear), then the REAL version (schwa). Students vote in chat which one Americans actually say (always the lazy one!). Then choral the lazy version x2.</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Per word: say the FORMAL version (every vowel clear), then the REAL version (schwa). Students vote in chat which one Americans actually say (always the lazy one!). Then choral the lazy version x2.</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like tomato soup?</a:t>
            </a:r>
          </a:p>
        </p:txBody>
      </p:sp>
      <p:sp>
        <p:nvSpPr>
          <p:cNvPr id="4" name="Slide Number Placeholder 3"/>
          <p:cNvSpPr>
            <a:spLocks noGrp="1"/>
          </p:cNvSpPr>
          <p:nvPr>
            <p:ph type="sldNum" sz="quarter" idx="5"/>
          </p:nvPr>
        </p:nvSpPr>
        <p:spPr/>
        <p:txBody>
          <a:bodyPr/>
          <a:lstStyle/>
          <a:p>
            <a:fld id="{AD35D24B-7B31-784C-B762-6EADD13CF6CF}" type="slidenum">
              <a:rPr lang="en-US" smtClean="0"/>
              <a:t>11</a:t>
            </a:fld>
            <a:endParaRPr lang="en-US"/>
          </a:p>
        </p:txBody>
      </p:sp>
    </p:spTree>
    <p:extLst>
      <p:ext uri="{BB962C8B-B14F-4D97-AF65-F5344CB8AC3E}">
        <p14:creationId xmlns:p14="http://schemas.microsoft.com/office/powerpoint/2010/main" val="274612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 regular doctor?  Is your doctor a man or a woman?</a:t>
            </a:r>
          </a:p>
        </p:txBody>
      </p:sp>
      <p:sp>
        <p:nvSpPr>
          <p:cNvPr id="4" name="Slide Number Placeholder 3"/>
          <p:cNvSpPr>
            <a:spLocks noGrp="1"/>
          </p:cNvSpPr>
          <p:nvPr>
            <p:ph type="sldNum" sz="quarter" idx="5"/>
          </p:nvPr>
        </p:nvSpPr>
        <p:spPr/>
        <p:txBody>
          <a:bodyPr/>
          <a:lstStyle/>
          <a:p>
            <a:fld id="{AD35D24B-7B31-784C-B762-6EADD13CF6CF}" type="slidenum">
              <a:rPr lang="en-US" smtClean="0"/>
              <a:t>12</a:t>
            </a:fld>
            <a:endParaRPr lang="en-US"/>
          </a:p>
        </p:txBody>
      </p:sp>
    </p:spTree>
    <p:extLst>
      <p:ext uri="{BB962C8B-B14F-4D97-AF65-F5344CB8AC3E}">
        <p14:creationId xmlns:p14="http://schemas.microsoft.com/office/powerpoint/2010/main" val="3942688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use a pencil any more?</a:t>
            </a:r>
          </a:p>
        </p:txBody>
      </p:sp>
      <p:sp>
        <p:nvSpPr>
          <p:cNvPr id="4" name="Slide Number Placeholder 3"/>
          <p:cNvSpPr>
            <a:spLocks noGrp="1"/>
          </p:cNvSpPr>
          <p:nvPr>
            <p:ph type="sldNum" sz="quarter" idx="5"/>
          </p:nvPr>
        </p:nvSpPr>
        <p:spPr/>
        <p:txBody>
          <a:bodyPr/>
          <a:lstStyle/>
          <a:p>
            <a:fld id="{AD35D24B-7B31-784C-B762-6EADD13CF6CF}" type="slidenum">
              <a:rPr lang="en-US" smtClean="0"/>
              <a:t>13</a:t>
            </a:fld>
            <a:endParaRPr lang="en-US"/>
          </a:p>
        </p:txBody>
      </p:sp>
    </p:spTree>
    <p:extLst>
      <p:ext uri="{BB962C8B-B14F-4D97-AF65-F5344CB8AC3E}">
        <p14:creationId xmlns:p14="http://schemas.microsoft.com/office/powerpoint/2010/main" val="28962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Mas or </a:t>
            </a:r>
            <a:r>
              <a:rPr lang="en-US" dirty="0" err="1"/>
              <a:t>menos</a:t>
            </a:r>
            <a:endParaRPr lang="en-US" dirty="0"/>
          </a:p>
        </p:txBody>
      </p:sp>
      <p:sp>
        <p:nvSpPr>
          <p:cNvPr id="4" name="Slide Number Placeholder 3"/>
          <p:cNvSpPr>
            <a:spLocks noGrp="1"/>
          </p:cNvSpPr>
          <p:nvPr>
            <p:ph type="sldNum" sz="quarter" idx="5"/>
          </p:nvPr>
        </p:nvSpPr>
        <p:spPr/>
        <p:txBody>
          <a:bodyPr/>
          <a:lstStyle/>
          <a:p>
            <a:fld id="{AD35D24B-7B31-784C-B762-6EADD13CF6CF}" type="slidenum">
              <a:rPr lang="en-US" smtClean="0"/>
              <a:t>14</a:t>
            </a:fld>
            <a:endParaRPr lang="en-US"/>
          </a:p>
        </p:txBody>
      </p:sp>
    </p:spTree>
    <p:extLst>
      <p:ext uri="{BB962C8B-B14F-4D97-AF65-F5344CB8AC3E}">
        <p14:creationId xmlns:p14="http://schemas.microsoft.com/office/powerpoint/2010/main" val="239114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like bananas? How many bananas do you eat a week?  Do your kids like bananas?</a:t>
            </a:r>
          </a:p>
        </p:txBody>
      </p:sp>
      <p:sp>
        <p:nvSpPr>
          <p:cNvPr id="4" name="Slide Number Placeholder 3"/>
          <p:cNvSpPr>
            <a:spLocks noGrp="1"/>
          </p:cNvSpPr>
          <p:nvPr>
            <p:ph type="sldNum" sz="quarter" idx="5"/>
          </p:nvPr>
        </p:nvSpPr>
        <p:spPr/>
        <p:txBody>
          <a:bodyPr/>
          <a:lstStyle/>
          <a:p>
            <a:fld id="{AD35D24B-7B31-784C-B762-6EADD13CF6CF}" type="slidenum">
              <a:rPr lang="en-US" smtClean="0"/>
              <a:t>2</a:t>
            </a:fld>
            <a:endParaRPr lang="en-US"/>
          </a:p>
        </p:txBody>
      </p:sp>
    </p:spTree>
    <p:extLst>
      <p:ext uri="{BB962C8B-B14F-4D97-AF65-F5344CB8AC3E}">
        <p14:creationId xmlns:p14="http://schemas.microsoft.com/office/powerpoint/2010/main" val="120687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Per word: say the FORMAL version (every vowel clear), then the REAL version (schwa). Students vote in chat which one Americans actually say (always the lazy one!). Then choral the lazy version x2.</a:t>
            </a:r>
          </a:p>
        </p:txBody>
      </p:sp>
      <p:sp>
        <p:nvSpPr>
          <p:cNvPr id="4" name="Slide Number Placeholder 3"/>
          <p:cNvSpPr>
            <a:spLocks noGrp="1"/>
          </p:cNvSpPr>
          <p:nvPr>
            <p:ph type="sldNum" sz="quarter" idx="5"/>
          </p:nvPr>
        </p:nvSpPr>
        <p:spPr/>
        <p:txBody>
          <a:bodyPr/>
          <a:lstStyle/>
          <a:p>
            <a:fld id="{AD35D24B-7B31-784C-B762-6EADD13CF6CF}" type="slidenum">
              <a:rPr lang="en-US" smtClean="0"/>
              <a:t>3</a:t>
            </a:fld>
            <a:endParaRPr lang="en-US"/>
          </a:p>
        </p:txBody>
      </p:sp>
    </p:spTree>
    <p:extLst>
      <p:ext uri="{BB962C8B-B14F-4D97-AF65-F5344CB8AC3E}">
        <p14:creationId xmlns:p14="http://schemas.microsoft.com/office/powerpoint/2010/main" val="427315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Per word: say the FORMAL version (every vowel clear), then the REAL version (schwa). Students vote in chat which one Americans actually say (always the lazy one!). Then choral the lazy version x2.</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the first time you road in an </a:t>
            </a:r>
            <a:r>
              <a:rPr lang="en-US" dirty="0" err="1"/>
              <a:t>eleveator</a:t>
            </a:r>
            <a:r>
              <a:rPr lang="en-US" dirty="0"/>
              <a:t>?  </a:t>
            </a:r>
          </a:p>
        </p:txBody>
      </p:sp>
      <p:sp>
        <p:nvSpPr>
          <p:cNvPr id="4" name="Slide Number Placeholder 3"/>
          <p:cNvSpPr>
            <a:spLocks noGrp="1"/>
          </p:cNvSpPr>
          <p:nvPr>
            <p:ph type="sldNum" sz="quarter" idx="5"/>
          </p:nvPr>
        </p:nvSpPr>
        <p:spPr/>
        <p:txBody>
          <a:bodyPr/>
          <a:lstStyle/>
          <a:p>
            <a:fld id="{AD35D24B-7B31-784C-B762-6EADD13CF6CF}" type="slidenum">
              <a:rPr lang="en-US" smtClean="0"/>
              <a:t>5</a:t>
            </a:fld>
            <a:endParaRPr lang="en-US"/>
          </a:p>
        </p:txBody>
      </p:sp>
    </p:spTree>
    <p:extLst>
      <p:ext uri="{BB962C8B-B14F-4D97-AF65-F5344CB8AC3E}">
        <p14:creationId xmlns:p14="http://schemas.microsoft.com/office/powerpoint/2010/main" val="387926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did you get your first cell phone?</a:t>
            </a:r>
          </a:p>
        </p:txBody>
      </p:sp>
      <p:sp>
        <p:nvSpPr>
          <p:cNvPr id="4" name="Slide Number Placeholder 3"/>
          <p:cNvSpPr>
            <a:spLocks noGrp="1"/>
          </p:cNvSpPr>
          <p:nvPr>
            <p:ph type="sldNum" sz="quarter" idx="5"/>
          </p:nvPr>
        </p:nvSpPr>
        <p:spPr/>
        <p:txBody>
          <a:bodyPr/>
          <a:lstStyle/>
          <a:p>
            <a:fld id="{AD35D24B-7B31-784C-B762-6EADD13CF6CF}" type="slidenum">
              <a:rPr lang="en-US" smtClean="0"/>
              <a:t>6</a:t>
            </a:fld>
            <a:endParaRPr lang="en-US"/>
          </a:p>
        </p:txBody>
      </p:sp>
    </p:spTree>
    <p:extLst>
      <p:ext uri="{BB962C8B-B14F-4D97-AF65-F5344CB8AC3E}">
        <p14:creationId xmlns:p14="http://schemas.microsoft.com/office/powerpoint/2010/main" val="356008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always remember your husband or wife’s birthday?</a:t>
            </a:r>
          </a:p>
        </p:txBody>
      </p:sp>
      <p:sp>
        <p:nvSpPr>
          <p:cNvPr id="4" name="Slide Number Placeholder 3"/>
          <p:cNvSpPr>
            <a:spLocks noGrp="1"/>
          </p:cNvSpPr>
          <p:nvPr>
            <p:ph type="sldNum" sz="quarter" idx="5"/>
          </p:nvPr>
        </p:nvSpPr>
        <p:spPr/>
        <p:txBody>
          <a:bodyPr/>
          <a:lstStyle/>
          <a:p>
            <a:fld id="{AD35D24B-7B31-784C-B762-6EADD13CF6CF}" type="slidenum">
              <a:rPr lang="en-US" smtClean="0"/>
              <a:t>7</a:t>
            </a:fld>
            <a:endParaRPr lang="en-US"/>
          </a:p>
        </p:txBody>
      </p:sp>
    </p:spTree>
    <p:extLst>
      <p:ext uri="{BB962C8B-B14F-4D97-AF65-F5344CB8AC3E}">
        <p14:creationId xmlns:p14="http://schemas.microsoft.com/office/powerpoint/2010/main" val="192983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called 911?</a:t>
            </a:r>
          </a:p>
        </p:txBody>
      </p:sp>
      <p:sp>
        <p:nvSpPr>
          <p:cNvPr id="4" name="Slide Number Placeholder 3"/>
          <p:cNvSpPr>
            <a:spLocks noGrp="1"/>
          </p:cNvSpPr>
          <p:nvPr>
            <p:ph type="sldNum" sz="quarter" idx="5"/>
          </p:nvPr>
        </p:nvSpPr>
        <p:spPr/>
        <p:txBody>
          <a:bodyPr/>
          <a:lstStyle/>
          <a:p>
            <a:fld id="{AD35D24B-7B31-784C-B762-6EADD13CF6CF}" type="slidenum">
              <a:rPr lang="en-US" smtClean="0"/>
              <a:t>8</a:t>
            </a:fld>
            <a:endParaRPr lang="en-US"/>
          </a:p>
        </p:txBody>
      </p:sp>
    </p:spTree>
    <p:extLst>
      <p:ext uri="{BB962C8B-B14F-4D97-AF65-F5344CB8AC3E}">
        <p14:creationId xmlns:p14="http://schemas.microsoft.com/office/powerpoint/2010/main" val="237031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own a computer?</a:t>
            </a:r>
          </a:p>
        </p:txBody>
      </p:sp>
      <p:sp>
        <p:nvSpPr>
          <p:cNvPr id="4" name="Slide Number Placeholder 3"/>
          <p:cNvSpPr>
            <a:spLocks noGrp="1"/>
          </p:cNvSpPr>
          <p:nvPr>
            <p:ph type="sldNum" sz="quarter" idx="5"/>
          </p:nvPr>
        </p:nvSpPr>
        <p:spPr/>
        <p:txBody>
          <a:bodyPr/>
          <a:lstStyle/>
          <a:p>
            <a:fld id="{AD35D24B-7B31-784C-B762-6EADD13CF6CF}" type="slidenum">
              <a:rPr lang="en-US" smtClean="0"/>
              <a:t>9</a:t>
            </a:fld>
            <a:endParaRPr lang="en-US"/>
          </a:p>
        </p:txBody>
      </p:sp>
    </p:spTree>
    <p:extLst>
      <p:ext uri="{BB962C8B-B14F-4D97-AF65-F5344CB8AC3E}">
        <p14:creationId xmlns:p14="http://schemas.microsoft.com/office/powerpoint/2010/main" val="34505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microsoft.com/office/2007/relationships/media" Target="../media/media1.mp3"/><Relationship Id="rId2" Type="http://schemas.openxmlformats.org/officeDocument/2006/relationships/audio" Target="../media/media1.mp3"/><Relationship Id="rId3" Type="http://schemas.openxmlformats.org/officeDocument/2006/relationships/slideLayout" Target="../slideLayouts/slideLayout7.xml"/><Relationship Id="rId4" Type="http://schemas.openxmlformats.org/officeDocument/2006/relationships/notesSlide" Target="../notesSlides/notesSlide2.xml"/><Relationship Id="rId5" Type="http://schemas.openxmlformats.org/officeDocument/2006/relationships/image" Target="../media/image1.jp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1613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0" y="1097280"/>
            <a:ext cx="9144000" cy="381000"/>
          </a:xfrm>
          <a:prstGeom prst="rect">
            <a:avLst/>
          </a:prstGeom>
          <a:noFill/>
        </p:spPr>
        <p:txBody>
          <a:bodyPr wrap="none">
            <a:spAutoFit/>
          </a:bodyPr>
          <a:lstStyle/>
          <a:p>
            <a:pPr algn="ctr"/>
            <a:r>
              <a:rPr sz="1500" b="1">
                <a:solidFill>
                  <a:srgbClr val="FFD23F"/>
                </a:solidFill>
                <a:latin typeface="Arial Rounded MT Bold"/>
              </a:rPr>
              <a:t>M U R R A Y ' S   E N G L I S H</a:t>
            </a:r>
          </a:p>
        </p:txBody>
      </p:sp>
      <p:sp>
        <p:nvSpPr>
          <p:cNvPr id="4" name="TextBox 3"/>
          <p:cNvSpPr txBox="1"/>
          <p:nvPr/>
        </p:nvSpPr>
        <p:spPr>
          <a:xfrm>
            <a:off x="0" y="1920240"/>
            <a:ext cx="9144000" cy="1117600"/>
          </a:xfrm>
          <a:prstGeom prst="rect">
            <a:avLst/>
          </a:prstGeom>
          <a:noFill/>
        </p:spPr>
        <p:txBody>
          <a:bodyPr wrap="none">
            <a:spAutoFit/>
          </a:bodyPr>
          <a:lstStyle/>
          <a:p>
            <a:pPr algn="ctr"/>
            <a:r>
              <a:rPr sz="4400" b="1">
                <a:solidFill>
                  <a:srgbClr val="FFFFFF"/>
                </a:solidFill>
                <a:latin typeface="Arial Rounded MT Bold"/>
              </a:rPr>
              <a:t>Schwa Practice</a:t>
            </a:r>
          </a:p>
        </p:txBody>
      </p:sp>
      <p:sp>
        <p:nvSpPr>
          <p:cNvPr id="5" name="TextBox 4"/>
          <p:cNvSpPr txBox="1"/>
          <p:nvPr/>
        </p:nvSpPr>
        <p:spPr>
          <a:xfrm>
            <a:off x="0" y="3429000"/>
            <a:ext cx="9144000" cy="508000"/>
          </a:xfrm>
          <a:prstGeom prst="rect">
            <a:avLst/>
          </a:prstGeom>
          <a:noFill/>
        </p:spPr>
        <p:txBody>
          <a:bodyPr wrap="none">
            <a:spAutoFit/>
          </a:bodyPr>
          <a:lstStyle/>
          <a:p>
            <a:pPr algn="ctr"/>
            <a:r>
              <a:rPr sz="2000" b="0">
                <a:solidFill>
                  <a:srgbClr val="9B8CFF"/>
                </a:solidFill>
                <a:latin typeface="Helvetica Neue"/>
              </a:rPr>
              <a:t>Formal vs lazy — real words, real schwa</a:t>
            </a:r>
          </a:p>
        </p:txBody>
      </p:sp>
      <p:sp>
        <p:nvSpPr>
          <p:cNvPr id="6" name="Rounded Rectangle 5"/>
          <p:cNvSpPr/>
          <p:nvPr/>
        </p:nvSpPr>
        <p:spPr>
          <a:xfrm>
            <a:off x="3840480" y="4320540"/>
            <a:ext cx="1463040" cy="822960"/>
          </a:xfrm>
          <a:prstGeom prst="round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0" y="4423410"/>
            <a:ext cx="9144000" cy="660400"/>
          </a:xfrm>
          <a:prstGeom prst="rect">
            <a:avLst/>
          </a:prstGeom>
          <a:noFill/>
        </p:spPr>
        <p:txBody>
          <a:bodyPr wrap="none">
            <a:spAutoFit/>
          </a:bodyPr>
          <a:lstStyle/>
          <a:p>
            <a:pPr algn="ctr"/>
            <a:r>
              <a:rPr sz="2600" b="1">
                <a:solidFill>
                  <a:srgbClr val="161339"/>
                </a:solidFill>
                <a:latin typeface="Arial Rounded MT Bold"/>
              </a:rPr>
              <a:t>DAY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94437" y="501651"/>
            <a:ext cx="3311136"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dirty="0">
                <a:latin typeface="+mj-lt"/>
                <a:ea typeface="+mj-ea"/>
                <a:cs typeface="+mj-cs"/>
              </a:rPr>
              <a:t>Formal: </a:t>
            </a:r>
            <a:br>
              <a:rPr lang="en-US" sz="3400" dirty="0">
                <a:latin typeface="+mj-lt"/>
                <a:ea typeface="+mj-ea"/>
                <a:cs typeface="+mj-cs"/>
              </a:rPr>
            </a:br>
            <a:r>
              <a:rPr lang="en-US" sz="3400" dirty="0">
                <a:latin typeface="+mj-lt"/>
                <a:ea typeface="+mj-ea"/>
                <a:cs typeface="+mj-cs"/>
              </a:rPr>
              <a:t>um-BREL-la</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68787D-132A-5BB3-9AD8-B6752DADEEB9}"/>
              </a:ext>
            </a:extLst>
          </p:cNvPr>
          <p:cNvPicPr>
            <a:picLocks noChangeAspect="1"/>
          </p:cNvPicPr>
          <p:nvPr/>
        </p:nvPicPr>
        <p:blipFill>
          <a:blip r:embed="rId3"/>
          <a:srcRect l="2986" r="2986"/>
          <a:stretch/>
        </p:blipFill>
        <p:spPr>
          <a:xfrm>
            <a:off x="209357" y="299509"/>
            <a:ext cx="3916219" cy="6258983"/>
          </a:xfrm>
          <a:prstGeom prst="rect">
            <a:avLst/>
          </a:prstGeom>
        </p:spPr>
      </p:pic>
      <p:sp>
        <p:nvSpPr>
          <p:cNvPr id="3" name="TextBox 2"/>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uhm-BREL-uh</a:t>
            </a:r>
            <a:br>
              <a:rPr lang="en-US" sz="2400" dirty="0">
                <a:solidFill>
                  <a:schemeClr val="tx1">
                    <a:alpha val="80000"/>
                  </a:schemeClr>
                </a:solidFill>
              </a:rPr>
            </a:br>
            <a:r>
              <a:rPr lang="en-US" sz="4000" dirty="0">
                <a:solidFill>
                  <a:schemeClr val="tx1">
                    <a:alpha val="80000"/>
                  </a:schemeClr>
                </a:solidFill>
              </a:rPr>
              <a:t/>
            </a:r>
            <a:r>
              <a:rPr lang="en-US" sz="4000" dirty="0" err="1">
                <a:solidFill>
                  <a:schemeClr val="tx1">
                    <a:alpha val="80000"/>
                  </a:schemeClr>
                </a:solidFill>
              </a:rPr>
              <a:t/>
            </a:r>
            <a:endParaRPr lang="en-US" sz="4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94437" y="501651"/>
            <a:ext cx="3311136"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a:latin typeface="+mj-lt"/>
                <a:ea typeface="+mj-ea"/>
                <a:cs typeface="+mj-cs"/>
              </a:rPr>
              <a:t>Formal: to-MA-to</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omato on a blue background&#10;&#10;AI-generated content may be incorrect.">
            <a:extLst>
              <a:ext uri="{FF2B5EF4-FFF2-40B4-BE49-F238E27FC236}">
                <a16:creationId xmlns:a16="http://schemas.microsoft.com/office/drawing/2014/main" id="{6AE73073-E67B-071C-AA01-5BCC971758A8}"/>
              </a:ext>
            </a:extLst>
          </p:cNvPr>
          <p:cNvPicPr>
            <a:picLocks noChangeAspect="1"/>
          </p:cNvPicPr>
          <p:nvPr/>
        </p:nvPicPr>
        <p:blipFill>
          <a:blip r:embed="rId3"/>
          <a:srcRect l="3415" r="2845" b="-3"/>
          <a:stretch>
            <a:fillRect/>
          </a:stretch>
        </p:blipFill>
        <p:spPr>
          <a:xfrm>
            <a:off x="209357" y="299509"/>
            <a:ext cx="3916219" cy="6258983"/>
          </a:xfrm>
          <a:prstGeom prst="rect">
            <a:avLst/>
          </a:prstGeom>
        </p:spPr>
      </p:pic>
      <p:sp>
        <p:nvSpPr>
          <p:cNvPr id="3" name="TextBox 2"/>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tuh-MAY-toh</a:t>
            </a:r>
            <a:br>
              <a:rPr lang="en-US" sz="2400" dirty="0">
                <a:solidFill>
                  <a:schemeClr val="tx1">
                    <a:alpha val="80000"/>
                  </a:schemeClr>
                </a:solidFill>
              </a:rPr>
            </a:br>
            <a:r>
              <a:rPr lang="en-US" sz="4400" dirty="0" err="1">
                <a:solidFill>
                  <a:schemeClr val="tx1">
                    <a:alpha val="80000"/>
                  </a:schemeClr>
                </a:solidFill>
              </a:rPr>
              <a:t/>
            </a:r>
            <a:r>
              <a:rPr lang="en-US" sz="4400" dirty="0">
                <a:solidFill>
                  <a:schemeClr val="tx1">
                    <a:alpha val="80000"/>
                  </a:schemeClr>
                </a:solidFill>
              </a:rPr>
              <a:t/>
            </a: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D4A5D3-BBE4-1721-22E5-9DB1B7164A6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E5A44AB-B909-E222-0957-8F551789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410123-F6D5-9E7D-B3A1-4F0BABD0B0DA}"/>
              </a:ext>
            </a:extLst>
          </p:cNvPr>
          <p:cNvSpPr txBox="1"/>
          <p:nvPr/>
        </p:nvSpPr>
        <p:spPr>
          <a:xfrm>
            <a:off x="4794437" y="501651"/>
            <a:ext cx="3311136"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dirty="0">
                <a:latin typeface="+mj-lt"/>
                <a:ea typeface="+mj-ea"/>
                <a:cs typeface="+mj-cs"/>
              </a:rPr>
              <a:t>Formal: DOC-tor</a:t>
            </a:r>
          </a:p>
        </p:txBody>
      </p:sp>
      <p:sp>
        <p:nvSpPr>
          <p:cNvPr id="13" name="Rectangle 12">
            <a:extLst>
              <a:ext uri="{FF2B5EF4-FFF2-40B4-BE49-F238E27FC236}">
                <a16:creationId xmlns:a16="http://schemas.microsoft.com/office/drawing/2014/main" id="{276088BB-E2F1-2789-7B4A-BB9542D70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2C46F00-5259-C7F8-04C0-67651C30AFB0}"/>
              </a:ext>
            </a:extLst>
          </p:cNvPr>
          <p:cNvPicPr>
            <a:picLocks noChangeAspect="1"/>
          </p:cNvPicPr>
          <p:nvPr/>
        </p:nvPicPr>
        <p:blipFill>
          <a:blip r:embed="rId3"/>
          <a:srcRect l="3073" r="3073"/>
          <a:stretch/>
        </p:blipFill>
        <p:spPr>
          <a:xfrm>
            <a:off x="209357" y="299509"/>
            <a:ext cx="3916219" cy="6258983"/>
          </a:xfrm>
          <a:prstGeom prst="rect">
            <a:avLst/>
          </a:prstGeom>
        </p:spPr>
      </p:pic>
      <p:sp>
        <p:nvSpPr>
          <p:cNvPr id="3" name="TextBox 2">
            <a:extLst>
              <a:ext uri="{FF2B5EF4-FFF2-40B4-BE49-F238E27FC236}">
                <a16:creationId xmlns:a16="http://schemas.microsoft.com/office/drawing/2014/main" id="{41CC7487-D229-C0CE-D6C7-29A2F045AC55}"/>
              </a:ext>
            </a:extLst>
          </p:cNvPr>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a:t>
            </a:r>
            <a:br>
              <a:rPr lang="en-US" sz="2400" dirty="0">
                <a:solidFill>
                  <a:schemeClr val="tx1">
                    <a:alpha val="80000"/>
                  </a:schemeClr>
                </a:solidFill>
              </a:rPr>
            </a:br>
            <a:r>
              <a:rPr lang="en-US" sz="2400" dirty="0">
                <a:solidFill>
                  <a:schemeClr val="tx1">
                    <a:alpha val="80000"/>
                  </a:schemeClr>
                </a:solidFill>
              </a:rPr>
              <a:t>               </a:t>
            </a:r>
            <a:r>
              <a:rPr lang="en-US" sz="3200" i="1" dirty="0"/>
              <a:t>DAHK-ter</a:t>
            </a:r>
            <a:endParaRPr lang="en-US" sz="3200" dirty="0"/>
          </a:p>
          <a:p>
            <a:pPr defTabSz="914400">
              <a:lnSpc>
                <a:spcPct val="90000"/>
              </a:lnSpc>
              <a:spcAft>
                <a:spcPts val="600"/>
              </a:spcAft>
              <a:defRPr sz="3200">
                <a:solidFill>
                  <a:srgbClr val="646464"/>
                </a:solidFill>
              </a:defRPr>
            </a:pPr>
            <a:endParaRPr lang="en-US" sz="4400" dirty="0">
              <a:solidFill>
                <a:schemeClr val="tx1">
                  <a:alpha val="80000"/>
                </a:schemeClr>
              </a:solidFill>
            </a:endParaRPr>
          </a:p>
        </p:txBody>
      </p:sp>
      <p:cxnSp>
        <p:nvCxnSpPr>
          <p:cNvPr id="15" name="Straight Connector 14">
            <a:extLst>
              <a:ext uri="{FF2B5EF4-FFF2-40B4-BE49-F238E27FC236}">
                <a16:creationId xmlns:a16="http://schemas.microsoft.com/office/drawing/2014/main" id="{E0BA0417-D6B9-269D-CF7A-C9FFB5822B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32419B-9762-B415-8D9D-470BE8EEFFE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5DAD64-031D-DA58-0998-8F0E78F3F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3CF304-7944-3632-4284-A7F60763168B}"/>
              </a:ext>
            </a:extLst>
          </p:cNvPr>
          <p:cNvSpPr txBox="1"/>
          <p:nvPr/>
        </p:nvSpPr>
        <p:spPr>
          <a:xfrm>
            <a:off x="4794437" y="501651"/>
            <a:ext cx="3311136"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dirty="0">
                <a:latin typeface="+mj-lt"/>
                <a:ea typeface="+mj-ea"/>
                <a:cs typeface="+mj-cs"/>
              </a:rPr>
              <a:t>Formal: PEN-</a:t>
            </a:r>
            <a:r>
              <a:rPr lang="en-US" sz="3400" dirty="0" err="1">
                <a:latin typeface="+mj-lt"/>
                <a:ea typeface="+mj-ea"/>
                <a:cs typeface="+mj-cs"/>
              </a:rPr>
              <a:t>cil</a:t>
            </a:r>
            <a:endParaRPr lang="en-US" sz="3400" dirty="0">
              <a:latin typeface="+mj-lt"/>
              <a:ea typeface="+mj-ea"/>
              <a:cs typeface="+mj-cs"/>
            </a:endParaRPr>
          </a:p>
        </p:txBody>
      </p:sp>
      <p:sp>
        <p:nvSpPr>
          <p:cNvPr id="13" name="Rectangle 12">
            <a:extLst>
              <a:ext uri="{FF2B5EF4-FFF2-40B4-BE49-F238E27FC236}">
                <a16:creationId xmlns:a16="http://schemas.microsoft.com/office/drawing/2014/main" id="{52AD3234-8B47-EF9A-9CF8-537B25713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B7600B-FD7D-1AF1-F046-96D9ACEB7194}"/>
              </a:ext>
            </a:extLst>
          </p:cNvPr>
          <p:cNvPicPr>
            <a:picLocks noChangeAspect="1"/>
          </p:cNvPicPr>
          <p:nvPr/>
        </p:nvPicPr>
        <p:blipFill>
          <a:blip r:embed="rId3"/>
          <a:srcRect l="3073" r="3073"/>
          <a:stretch/>
        </p:blipFill>
        <p:spPr>
          <a:xfrm>
            <a:off x="209357" y="299509"/>
            <a:ext cx="3916219" cy="6258983"/>
          </a:xfrm>
          <a:prstGeom prst="rect">
            <a:avLst/>
          </a:prstGeom>
        </p:spPr>
      </p:pic>
      <p:sp>
        <p:nvSpPr>
          <p:cNvPr id="3" name="TextBox 2">
            <a:extLst>
              <a:ext uri="{FF2B5EF4-FFF2-40B4-BE49-F238E27FC236}">
                <a16:creationId xmlns:a16="http://schemas.microsoft.com/office/drawing/2014/main" id="{1BF96DD3-B33E-8D77-B270-D7701E514D5A}"/>
              </a:ext>
            </a:extLst>
          </p:cNvPr>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a:t>
            </a:r>
            <a:br>
              <a:rPr lang="en-US" sz="2400" dirty="0">
                <a:solidFill>
                  <a:schemeClr val="tx1">
                    <a:alpha val="80000"/>
                  </a:schemeClr>
                </a:solidFill>
              </a:rPr>
            </a:br>
            <a:r>
              <a:rPr lang="en-US" sz="2400" dirty="0">
                <a:solidFill>
                  <a:schemeClr val="tx1">
                    <a:alpha val="80000"/>
                  </a:schemeClr>
                </a:solidFill>
              </a:rPr>
              <a:t>               </a:t>
            </a:r>
            <a:r>
              <a:rPr lang="en-US" sz="3200" i="1" dirty="0"/>
              <a:t>PEN-</a:t>
            </a:r>
            <a:r>
              <a:rPr lang="en-US" sz="3200" i="1" dirty="0" err="1"/>
              <a:t>suhl</a:t>
            </a:r>
            <a:endParaRPr lang="en-US" sz="3200" dirty="0"/>
          </a:p>
          <a:p>
            <a:pPr defTabSz="914400">
              <a:lnSpc>
                <a:spcPct val="90000"/>
              </a:lnSpc>
              <a:spcAft>
                <a:spcPts val="600"/>
              </a:spcAft>
              <a:defRPr sz="3200">
                <a:solidFill>
                  <a:srgbClr val="646464"/>
                </a:solidFill>
              </a:defRPr>
            </a:pPr>
            <a:endParaRPr lang="en-US" sz="3200" dirty="0"/>
          </a:p>
          <a:p>
            <a:pPr defTabSz="914400">
              <a:lnSpc>
                <a:spcPct val="90000"/>
              </a:lnSpc>
              <a:spcAft>
                <a:spcPts val="600"/>
              </a:spcAft>
              <a:defRPr sz="3200">
                <a:solidFill>
                  <a:srgbClr val="646464"/>
                </a:solidFill>
              </a:defRPr>
            </a:pPr>
            <a:endParaRPr lang="en-US" sz="4400" dirty="0">
              <a:solidFill>
                <a:schemeClr val="tx1">
                  <a:alpha val="80000"/>
                </a:schemeClr>
              </a:solidFill>
            </a:endParaRPr>
          </a:p>
        </p:txBody>
      </p:sp>
      <p:cxnSp>
        <p:nvCxnSpPr>
          <p:cNvPr id="15" name="Straight Connector 14">
            <a:extLst>
              <a:ext uri="{FF2B5EF4-FFF2-40B4-BE49-F238E27FC236}">
                <a16:creationId xmlns:a16="http://schemas.microsoft.com/office/drawing/2014/main" id="{B35EA9FB-3A83-2C83-6E71-B39C98C67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97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881A24-56CF-4583-1A11-218611F854F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22D79-FF31-1EF6-A449-8BE413BFF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C48171-D909-4448-D51F-E961A4CD52FC}"/>
              </a:ext>
            </a:extLst>
          </p:cNvPr>
          <p:cNvSpPr txBox="1"/>
          <p:nvPr/>
        </p:nvSpPr>
        <p:spPr>
          <a:xfrm>
            <a:off x="4794437" y="501651"/>
            <a:ext cx="3311136"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dirty="0">
                <a:latin typeface="+mj-lt"/>
                <a:ea typeface="+mj-ea"/>
                <a:cs typeface="+mj-cs"/>
              </a:rPr>
              <a:t>Formal: a-BOUT</a:t>
            </a:r>
          </a:p>
        </p:txBody>
      </p:sp>
      <p:sp>
        <p:nvSpPr>
          <p:cNvPr id="13" name="Rectangle 12">
            <a:extLst>
              <a:ext uri="{FF2B5EF4-FFF2-40B4-BE49-F238E27FC236}">
                <a16:creationId xmlns:a16="http://schemas.microsoft.com/office/drawing/2014/main" id="{5ADA67B9-834E-188D-C287-ADF07469C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B931EB-27C1-3012-4D24-800FB87C23C6}"/>
              </a:ext>
            </a:extLst>
          </p:cNvPr>
          <p:cNvPicPr>
            <a:picLocks noChangeAspect="1"/>
          </p:cNvPicPr>
          <p:nvPr/>
        </p:nvPicPr>
        <p:blipFill>
          <a:blip r:embed="rId3"/>
          <a:srcRect l="3073" r="3073"/>
          <a:stretch/>
        </p:blipFill>
        <p:spPr>
          <a:xfrm>
            <a:off x="209357" y="299509"/>
            <a:ext cx="3916219" cy="6258983"/>
          </a:xfrm>
          <a:prstGeom prst="rect">
            <a:avLst/>
          </a:prstGeom>
        </p:spPr>
      </p:pic>
      <p:sp>
        <p:nvSpPr>
          <p:cNvPr id="3" name="TextBox 2">
            <a:extLst>
              <a:ext uri="{FF2B5EF4-FFF2-40B4-BE49-F238E27FC236}">
                <a16:creationId xmlns:a16="http://schemas.microsoft.com/office/drawing/2014/main" id="{222CC74E-7674-82CF-669F-68BDE8C6FC43}"/>
              </a:ext>
            </a:extLst>
          </p:cNvPr>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a:t>
            </a:r>
            <a:br>
              <a:rPr lang="en-US" sz="2400" dirty="0">
                <a:solidFill>
                  <a:schemeClr val="tx1">
                    <a:alpha val="80000"/>
                  </a:schemeClr>
                </a:solidFill>
              </a:rPr>
            </a:br>
            <a:r>
              <a:rPr lang="en-US" sz="2400" dirty="0">
                <a:solidFill>
                  <a:schemeClr val="tx1">
                    <a:alpha val="80000"/>
                  </a:schemeClr>
                </a:solidFill>
              </a:rPr>
              <a:t>               </a:t>
            </a:r>
            <a:r>
              <a:rPr lang="en-US" sz="3200" i="1" dirty="0"/>
              <a:t>uh-BOUT</a:t>
            </a:r>
            <a:endParaRPr lang="en-US" sz="3200" dirty="0"/>
          </a:p>
          <a:p>
            <a:pPr defTabSz="914400">
              <a:lnSpc>
                <a:spcPct val="90000"/>
              </a:lnSpc>
              <a:spcAft>
                <a:spcPts val="600"/>
              </a:spcAft>
              <a:defRPr sz="3200">
                <a:solidFill>
                  <a:srgbClr val="646464"/>
                </a:solidFill>
              </a:defRPr>
            </a:pPr>
            <a:endParaRPr lang="en-US" sz="3200" dirty="0"/>
          </a:p>
          <a:p>
            <a:pPr defTabSz="914400">
              <a:lnSpc>
                <a:spcPct val="90000"/>
              </a:lnSpc>
              <a:spcAft>
                <a:spcPts val="600"/>
              </a:spcAft>
              <a:defRPr sz="3200">
                <a:solidFill>
                  <a:srgbClr val="646464"/>
                </a:solidFill>
              </a:defRPr>
            </a:pPr>
            <a:endParaRPr lang="en-US" sz="3200" dirty="0"/>
          </a:p>
          <a:p>
            <a:pPr defTabSz="914400">
              <a:lnSpc>
                <a:spcPct val="90000"/>
              </a:lnSpc>
              <a:spcAft>
                <a:spcPts val="600"/>
              </a:spcAft>
              <a:defRPr sz="3200">
                <a:solidFill>
                  <a:srgbClr val="646464"/>
                </a:solidFill>
              </a:defRPr>
            </a:pPr>
            <a:endParaRPr lang="en-US" sz="4400" dirty="0">
              <a:solidFill>
                <a:schemeClr val="tx1">
                  <a:alpha val="80000"/>
                </a:schemeClr>
              </a:solidFill>
            </a:endParaRPr>
          </a:p>
        </p:txBody>
      </p:sp>
      <p:cxnSp>
        <p:nvCxnSpPr>
          <p:cNvPr id="15" name="Straight Connector 14">
            <a:extLst>
              <a:ext uri="{FF2B5EF4-FFF2-40B4-BE49-F238E27FC236}">
                <a16:creationId xmlns:a16="http://schemas.microsoft.com/office/drawing/2014/main" id="{A53A87FE-ADEA-ED9F-86CE-DFFCBAE09E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2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p:cNvSpPr txBox="1"/>
          <p:nvPr/>
        </p:nvSpPr>
        <p:spPr>
          <a:xfrm>
            <a:off x="4421221" y="479493"/>
            <a:ext cx="4094129"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4100" kern="1200" dirty="0">
              <a:solidFill>
                <a:schemeClr val="tx1"/>
              </a:solidFill>
              <a:latin typeface="+mj-lt"/>
              <a:ea typeface="+mj-ea"/>
              <a:cs typeface="+mj-cs"/>
            </a:endParaRPr>
          </a:p>
          <a:p>
            <a:pPr defTabSz="914400">
              <a:lnSpc>
                <a:spcPct val="90000"/>
              </a:lnSpc>
              <a:spcBef>
                <a:spcPct val="0"/>
              </a:spcBef>
              <a:spcAft>
                <a:spcPts val="600"/>
              </a:spcAft>
              <a:defRPr sz="3200" b="1">
                <a:solidFill>
                  <a:srgbClr val="000000"/>
                </a:solidFill>
              </a:defRPr>
            </a:pPr>
            <a:r>
              <a:rPr lang="en-US" sz="4100" kern="1200" dirty="0">
                <a:solidFill>
                  <a:schemeClr val="tx1"/>
                </a:solidFill>
                <a:latin typeface="+mj-lt"/>
                <a:ea typeface="+mj-ea"/>
                <a:cs typeface="+mj-cs"/>
              </a:rPr>
              <a:t>Formal: ba-NAN-a</a:t>
            </a:r>
            <a:r>
              <a:rPr lang="en-US" sz="4100" kern="1200" dirty="0" err="1">
                <a:solidFill>
                  <a:schemeClr val="tx1"/>
                </a:solidFill>
                <a:latin typeface="+mj-lt"/>
                <a:ea typeface="+mj-ea"/>
                <a:cs typeface="+mj-cs"/>
              </a:rPr>
              <a:t/>
            </a:r>
            <a:r>
              <a:rPr lang="en-US" sz="4100" kern="1200" dirty="0">
                <a:solidFill>
                  <a:schemeClr val="tx1"/>
                </a:solidFill>
                <a:latin typeface="+mj-lt"/>
                <a:ea typeface="+mj-ea"/>
                <a:cs typeface="+mj-cs"/>
              </a:rPr>
              <a:t/>
            </a:r>
            <a:r>
              <a:rPr lang="en-US" sz="4100" kern="1200" dirty="0" err="1">
                <a:solidFill>
                  <a:schemeClr val="tx1"/>
                </a:solidFill>
                <a:latin typeface="+mj-lt"/>
                <a:ea typeface="+mj-ea"/>
                <a:cs typeface="+mj-cs"/>
              </a:rPr>
              <a:t/>
            </a:r>
            <a:endParaRPr lang="en-US" sz="4100"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banana with a peeled skin&#10;&#10;AI-generated content may be incorrect.">
            <a:extLst>
              <a:ext uri="{FF2B5EF4-FFF2-40B4-BE49-F238E27FC236}">
                <a16:creationId xmlns:a16="http://schemas.microsoft.com/office/drawing/2014/main" id="{FCBB768D-39CF-5E21-CA98-156D2959CF76}"/>
              </a:ext>
            </a:extLst>
          </p:cNvPr>
          <p:cNvPicPr>
            <a:picLocks noChangeAspect="1"/>
          </p:cNvPicPr>
          <p:nvPr/>
        </p:nvPicPr>
        <p:blipFill>
          <a:blip r:embed="rId5"/>
          <a:stretch>
            <a:fillRect/>
          </a:stretch>
        </p:blipFill>
        <p:spPr>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p:cNvSpPr txBox="1"/>
          <p:nvPr/>
        </p:nvSpPr>
        <p:spPr>
          <a:xfrm>
            <a:off x="4421221" y="1984443"/>
            <a:ext cx="4094129" cy="419252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defRPr sz="3200">
                <a:solidFill>
                  <a:srgbClr val="646464"/>
                </a:solidFill>
              </a:defRPr>
            </a:pPr>
            <a:r>
              <a:rPr lang="en-US" dirty="0"/>
              <a:t>Schwa: buh-NAN-uh</a:t>
            </a:r>
            <a:r>
              <a:rPr lang="en-US" dirty="0" err="1"/>
              <a:t/>
            </a:r>
            <a:r>
              <a:rPr lang="en-US" dirty="0"/>
              <a:t/>
            </a:r>
            <a:r>
              <a:rPr lang="en-US" dirty="0" err="1"/>
              <a:t/>
            </a:r>
            <a:endParaRPr lang="en-US" dirty="0"/>
          </a:p>
        </p:txBody>
      </p:sp>
      <p:pic>
        <p:nvPicPr>
          <p:cNvPr id="4" name="pronunciation_en_banana.mp3">
            <a:hlinkClick r:id="" action="ppaction://media"/>
            <a:extLst>
              <a:ext uri="{FF2B5EF4-FFF2-40B4-BE49-F238E27FC236}">
                <a16:creationId xmlns:a16="http://schemas.microsoft.com/office/drawing/2014/main" id="{5A2200DF-4D04-7EEB-1CA2-868F388840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874" y="15240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9068" y="501651"/>
            <a:ext cx="3296505"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kern="1200">
              <a:solidFill>
                <a:schemeClr val="tx1"/>
              </a:solidFill>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kern="1200">
                <a:solidFill>
                  <a:schemeClr val="tx1"/>
                </a:solidFill>
                <a:latin typeface="+mj-lt"/>
                <a:ea typeface="+mj-ea"/>
                <a:cs typeface="+mj-cs"/>
              </a:rPr>
              <a:t>Formal: AN-i-mal</a:t>
            </a:r>
          </a:p>
        </p:txBody>
      </p:sp>
      <p:sp>
        <p:nvSpPr>
          <p:cNvPr id="22" name="Rectangle 2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rtoon of a llama&#10;&#10;AI-generated content may be incorrect.">
            <a:extLst>
              <a:ext uri="{FF2B5EF4-FFF2-40B4-BE49-F238E27FC236}">
                <a16:creationId xmlns:a16="http://schemas.microsoft.com/office/drawing/2014/main" id="{2992F63F-2EBE-5804-9389-98AC64816313}"/>
              </a:ext>
            </a:extLst>
          </p:cNvPr>
          <p:cNvPicPr>
            <a:picLocks noChangeAspect="1"/>
          </p:cNvPicPr>
          <p:nvPr/>
        </p:nvPicPr>
        <p:blipFill>
          <a:blip r:embed="rId3"/>
          <a:stretch>
            <a:fillRect/>
          </a:stretch>
        </p:blipFill>
        <p:spPr>
          <a:xfrm>
            <a:off x="209357" y="495502"/>
            <a:ext cx="3916219" cy="5866996"/>
          </a:xfrm>
          <a:prstGeom prst="rect">
            <a:avLst/>
          </a:prstGeom>
        </p:spPr>
      </p:pic>
      <p:sp>
        <p:nvSpPr>
          <p:cNvPr id="3" name="TextBox 2"/>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AN-uh-mul</a:t>
            </a:r>
            <a:r>
              <a:rPr lang="en-US" sz="2400" dirty="0" err="1">
                <a:solidFill>
                  <a:schemeClr val="tx1">
                    <a:alpha val="80000"/>
                  </a:schemeClr>
                </a:solidFill>
              </a:rPr>
              <a:t/>
            </a:r>
            <a:r>
              <a:rPr lang="en-US" sz="2400" dirty="0">
                <a:solidFill>
                  <a:schemeClr val="tx1">
                    <a:alpha val="80000"/>
                  </a:schemeClr>
                </a:solidFill>
              </a:rPr>
              <a:t/>
            </a: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9068" y="501651"/>
            <a:ext cx="3296505"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kern="1200">
              <a:solidFill>
                <a:schemeClr val="tx1"/>
              </a:solidFill>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kern="1200">
                <a:solidFill>
                  <a:schemeClr val="tx1"/>
                </a:solidFill>
                <a:latin typeface="+mj-lt"/>
                <a:ea typeface="+mj-ea"/>
                <a:cs typeface="+mj-cs"/>
              </a:rPr>
              <a:t>Formal: FAM-i-ly</a:t>
            </a:r>
          </a:p>
        </p:txBody>
      </p:sp>
      <p:sp>
        <p:nvSpPr>
          <p:cNvPr id="22" name="Rectangle 2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amily portrait of a person and person&#10;&#10;AI-generated content may be incorrect.">
            <a:extLst>
              <a:ext uri="{FF2B5EF4-FFF2-40B4-BE49-F238E27FC236}">
                <a16:creationId xmlns:a16="http://schemas.microsoft.com/office/drawing/2014/main" id="{9877E3B9-BDC9-4D93-DC3A-54D8B1E5A934}"/>
              </a:ext>
            </a:extLst>
          </p:cNvPr>
          <p:cNvPicPr>
            <a:picLocks noChangeAspect="1"/>
          </p:cNvPicPr>
          <p:nvPr/>
        </p:nvPicPr>
        <p:blipFill>
          <a:blip r:embed="rId3"/>
          <a:stretch>
            <a:fillRect/>
          </a:stretch>
        </p:blipFill>
        <p:spPr>
          <a:xfrm>
            <a:off x="209356" y="1359778"/>
            <a:ext cx="3916219" cy="3916219"/>
          </a:xfrm>
          <a:prstGeom prst="rect">
            <a:avLst/>
          </a:prstGeom>
        </p:spPr>
      </p:pic>
      <p:sp>
        <p:nvSpPr>
          <p:cNvPr id="3" name="TextBox 2"/>
          <p:cNvSpPr txBox="1"/>
          <p:nvPr/>
        </p:nvSpPr>
        <p:spPr>
          <a:xfrm>
            <a:off x="4794437" y="2645922"/>
            <a:ext cx="3685817"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3200" dirty="0">
                <a:solidFill>
                  <a:schemeClr val="tx1">
                    <a:alpha val="80000"/>
                  </a:schemeClr>
                </a:solidFill>
              </a:rPr>
              <a:t>Schwa: FAM-uh-lee</a:t>
            </a:r>
            <a:r>
              <a:rPr lang="en-US" sz="3200" dirty="0" err="1">
                <a:solidFill>
                  <a:schemeClr val="tx1">
                    <a:alpha val="80000"/>
                  </a:schemeClr>
                </a:solidFill>
              </a:rPr>
              <a:t/>
            </a:r>
            <a:r>
              <a:rPr lang="en-US" sz="3200" dirty="0">
                <a:solidFill>
                  <a:schemeClr val="tx1">
                    <a:alpha val="80000"/>
                  </a:schemeClr>
                </a:solidFill>
              </a:rPr>
              <a:t/>
            </a: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94437" y="501651"/>
            <a:ext cx="3620220"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dirty="0">
                <a:latin typeface="+mj-lt"/>
                <a:ea typeface="+mj-ea"/>
                <a:cs typeface="+mj-cs"/>
              </a:rPr>
              <a:t>Formal: EL-e </a:t>
            </a:r>
            <a:r>
              <a:rPr lang="en-US" sz="3400" dirty="0" err="1">
                <a:latin typeface="+mj-lt"/>
                <a:ea typeface="+mj-ea"/>
                <a:cs typeface="+mj-cs"/>
              </a:rPr>
              <a:t>va</a:t>
            </a:r>
            <a:r>
              <a:rPr lang="en-US" sz="3400" dirty="0">
                <a:latin typeface="+mj-lt"/>
                <a:ea typeface="+mj-ea"/>
                <a:cs typeface="+mj-cs"/>
              </a:rPr>
              <a:t> tor</a:t>
            </a:r>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ushing a elevator button&#10;&#10;AI-generated content may be incorrect.">
            <a:extLst>
              <a:ext uri="{FF2B5EF4-FFF2-40B4-BE49-F238E27FC236}">
                <a16:creationId xmlns:a16="http://schemas.microsoft.com/office/drawing/2014/main" id="{CAB3457A-24EF-12FC-3C46-79B881A33894}"/>
              </a:ext>
            </a:extLst>
          </p:cNvPr>
          <p:cNvPicPr>
            <a:picLocks noChangeAspect="1"/>
          </p:cNvPicPr>
          <p:nvPr/>
        </p:nvPicPr>
        <p:blipFill>
          <a:blip r:embed="rId3"/>
          <a:srcRect l="16416" r="21013" b="-3"/>
          <a:stretch>
            <a:fillRect/>
          </a:stretch>
        </p:blipFill>
        <p:spPr>
          <a:xfrm>
            <a:off x="209357" y="299509"/>
            <a:ext cx="3916219" cy="6258983"/>
          </a:xfrm>
          <a:prstGeom prst="rect">
            <a:avLst/>
          </a:prstGeom>
        </p:spPr>
      </p:pic>
      <p:sp>
        <p:nvSpPr>
          <p:cNvPr id="3" name="TextBox 2"/>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EL-uh-vay-ter</a:t>
            </a:r>
            <a:r>
              <a:rPr lang="en-US" sz="2400" dirty="0" err="1">
                <a:solidFill>
                  <a:schemeClr val="tx1">
                    <a:alpha val="80000"/>
                  </a:schemeClr>
                </a:solidFill>
              </a:rPr>
              <a:t/>
            </a:r>
            <a:r>
              <a:rPr lang="en-US" sz="2400" dirty="0">
                <a:solidFill>
                  <a:schemeClr val="tx1">
                    <a:alpha val="80000"/>
                  </a:schemeClr>
                </a:solidFill>
              </a:rPr>
              <a:t/>
            </a: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0060" y="325369"/>
            <a:ext cx="3276451" cy="195684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43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4300" dirty="0">
                <a:latin typeface="+mj-lt"/>
                <a:ea typeface="+mj-ea"/>
                <a:cs typeface="+mj-cs"/>
              </a:rPr>
              <a:t>Formal: </a:t>
            </a:r>
            <a:br>
              <a:rPr lang="en-US" sz="4300" dirty="0">
                <a:latin typeface="+mj-lt"/>
                <a:ea typeface="+mj-ea"/>
                <a:cs typeface="+mj-cs"/>
              </a:rPr>
            </a:br>
            <a:r>
              <a:rPr lang="en-US" sz="4300" dirty="0">
                <a:latin typeface="+mj-lt"/>
                <a:ea typeface="+mj-ea"/>
                <a:cs typeface="+mj-cs"/>
              </a:rPr>
              <a:t>TEL-e-phone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0060" y="2872899"/>
            <a:ext cx="3182691" cy="332066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900" dirty="0"/>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t>Schwa: TEL-uh-fone</a:t>
            </a:r>
            <a:br>
              <a:rPr lang="en-US" sz="2400" dirty="0"/>
            </a:br>
            <a:r>
              <a:rPr lang="en-US" sz="4000" dirty="0"/>
              <a:t/>
            </a:r>
            <a:r>
              <a:rPr lang="en-US" sz="4000" dirty="0" err="1"/>
              <a:t/>
            </a:r>
            <a:r>
              <a:rPr lang="en-US" sz="4000" dirty="0"/>
              <a:t/>
            </a:r>
            <a:r>
              <a:rPr lang="en-US" sz="4000" dirty="0" err="1"/>
              <a:t/>
            </a:r>
            <a:endParaRPr lang="en-US" sz="4000" dirty="0"/>
          </a:p>
        </p:txBody>
      </p:sp>
      <p:pic>
        <p:nvPicPr>
          <p:cNvPr id="6" name="Picture 5" descr="A red telephone on a table&#10;&#10;AI-generated content may be incorrect.">
            <a:extLst>
              <a:ext uri="{FF2B5EF4-FFF2-40B4-BE49-F238E27FC236}">
                <a16:creationId xmlns:a16="http://schemas.microsoft.com/office/drawing/2014/main" id="{0C9E91A6-ED25-02B5-EA06-AC9B87805A43}"/>
              </a:ext>
            </a:extLst>
          </p:cNvPr>
          <p:cNvPicPr>
            <a:picLocks noChangeAspect="1"/>
          </p:cNvPicPr>
          <p:nvPr/>
        </p:nvPicPr>
        <p:blipFill>
          <a:blip r:embed="rId3"/>
          <a:srcRect l="9694" r="15079"/>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44290" y="501651"/>
            <a:ext cx="4044539" cy="171625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3400" kern="1200" dirty="0">
              <a:solidFill>
                <a:schemeClr val="tx1"/>
              </a:solidFill>
              <a:latin typeface="+mj-lt"/>
              <a:ea typeface="+mj-ea"/>
              <a:cs typeface="+mj-cs"/>
            </a:endParaRPr>
          </a:p>
          <a:p>
            <a:pPr defTabSz="914400">
              <a:lnSpc>
                <a:spcPct val="90000"/>
              </a:lnSpc>
              <a:spcBef>
                <a:spcPct val="0"/>
              </a:spcBef>
              <a:spcAft>
                <a:spcPts val="600"/>
              </a:spcAft>
              <a:defRPr sz="3200" b="1">
                <a:solidFill>
                  <a:srgbClr val="000000"/>
                </a:solidFill>
              </a:defRPr>
            </a:pPr>
            <a:r>
              <a:rPr lang="en-US" sz="3400" kern="1200" dirty="0">
                <a:solidFill>
                  <a:schemeClr val="tx1"/>
                </a:solidFill>
                <a:latin typeface="+mj-lt"/>
                <a:ea typeface="+mj-ea"/>
                <a:cs typeface="+mj-cs"/>
              </a:rPr>
              <a:t>Formal: im-POR-tant</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alendar with text on it&#10;&#10;AI-generated content may be incorrect.">
            <a:extLst>
              <a:ext uri="{FF2B5EF4-FFF2-40B4-BE49-F238E27FC236}">
                <a16:creationId xmlns:a16="http://schemas.microsoft.com/office/drawing/2014/main" id="{B5BCD3C8-1964-AB9B-A18A-8B60396BD14E}"/>
              </a:ext>
            </a:extLst>
          </p:cNvPr>
          <p:cNvPicPr>
            <a:picLocks noChangeAspect="1"/>
          </p:cNvPicPr>
          <p:nvPr/>
        </p:nvPicPr>
        <p:blipFill>
          <a:blip r:embed="rId3"/>
          <a:stretch>
            <a:fillRect/>
          </a:stretch>
        </p:blipFill>
        <p:spPr>
          <a:xfrm>
            <a:off x="209357" y="1470891"/>
            <a:ext cx="3916219" cy="3916219"/>
          </a:xfrm>
          <a:prstGeom prst="rect">
            <a:avLst/>
          </a:prstGeom>
        </p:spPr>
      </p:pic>
      <p:sp>
        <p:nvSpPr>
          <p:cNvPr id="3" name="TextBox 2"/>
          <p:cNvSpPr txBox="1"/>
          <p:nvPr/>
        </p:nvSpPr>
        <p:spPr>
          <a:xfrm>
            <a:off x="4794437" y="2645922"/>
            <a:ext cx="3326041" cy="3710427"/>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im-POR-tunt</a:t>
            </a:r>
            <a:r>
              <a:rPr lang="en-US" sz="2400" dirty="0" err="1">
                <a:solidFill>
                  <a:schemeClr val="tx1">
                    <a:alpha val="80000"/>
                  </a:schemeClr>
                </a:solidFill>
              </a:rPr>
              <a:t/>
            </a:r>
            <a:endParaRPr lang="en-US" sz="24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993286" y="467271"/>
            <a:ext cx="3396997" cy="2052522"/>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endParaRPr lang="en-US" sz="4500" dirty="0">
              <a:latin typeface="+mj-lt"/>
              <a:ea typeface="+mj-ea"/>
              <a:cs typeface="+mj-cs"/>
            </a:endParaRPr>
          </a:p>
          <a:p>
            <a:pPr defTabSz="914400">
              <a:lnSpc>
                <a:spcPct val="90000"/>
              </a:lnSpc>
              <a:spcBef>
                <a:spcPct val="0"/>
              </a:spcBef>
              <a:spcAft>
                <a:spcPts val="600"/>
              </a:spcAft>
              <a:defRPr sz="3200" b="1">
                <a:solidFill>
                  <a:srgbClr val="000000"/>
                </a:solidFill>
              </a:defRPr>
            </a:pPr>
            <a:r>
              <a:rPr lang="en-US" sz="4500" dirty="0">
                <a:latin typeface="+mj-lt"/>
                <a:ea typeface="+mj-ea"/>
                <a:cs typeface="+mj-cs"/>
              </a:rPr>
              <a:t>Formal: </a:t>
            </a:r>
            <a:br>
              <a:rPr lang="en-US" sz="4500" dirty="0">
                <a:latin typeface="+mj-lt"/>
                <a:ea typeface="+mj-ea"/>
                <a:cs typeface="+mj-cs"/>
              </a:rPr>
            </a:br>
            <a:r>
              <a:rPr lang="en-US" sz="4500" dirty="0">
                <a:latin typeface="+mj-lt"/>
                <a:ea typeface="+mj-ea"/>
                <a:cs typeface="+mj-cs"/>
              </a:rPr>
              <a:t>e-MER-gen-cy</a:t>
            </a:r>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554152"/>
            <a:ext cx="4306642"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ambulance on the road&#10;&#10;AI-generated content may be incorrect.">
            <a:extLst>
              <a:ext uri="{FF2B5EF4-FFF2-40B4-BE49-F238E27FC236}">
                <a16:creationId xmlns:a16="http://schemas.microsoft.com/office/drawing/2014/main" id="{72666F43-128D-C017-C308-F796842A4FEE}"/>
              </a:ext>
            </a:extLst>
          </p:cNvPr>
          <p:cNvPicPr>
            <a:picLocks noChangeAspect="1"/>
          </p:cNvPicPr>
          <p:nvPr/>
        </p:nvPicPr>
        <p:blipFill>
          <a:blip r:embed="rId3"/>
          <a:srcRect l="26461" r="23476" b="-2"/>
          <a:stretch>
            <a:fillRect/>
          </a:stretch>
        </p:blipFill>
        <p:spPr>
          <a:xfrm>
            <a:off x="379063" y="554151"/>
            <a:ext cx="4306642"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17" y="703679"/>
            <a:ext cx="128636"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064" y="1562696"/>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2"/>
          <p:cNvSpPr txBox="1"/>
          <p:nvPr/>
        </p:nvSpPr>
        <p:spPr>
          <a:xfrm>
            <a:off x="4747704" y="2990818"/>
            <a:ext cx="4458295" cy="29138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a:t>
            </a:r>
            <a:br>
              <a:rPr lang="en-US" sz="2400" dirty="0">
                <a:solidFill>
                  <a:schemeClr val="tx1">
                    <a:alpha val="80000"/>
                  </a:schemeClr>
                </a:solidFill>
              </a:rPr>
            </a:br>
            <a:r>
              <a:rPr lang="en-US" sz="4400" dirty="0">
                <a:solidFill>
                  <a:schemeClr val="tx1">
                    <a:alpha val="80000"/>
                  </a:schemeClr>
                </a:solidFill>
              </a:rPr>
              <a:t>uh-MER-</a:t>
            </a:r>
            <a:r>
              <a:rPr lang="en-US" sz="4400" dirty="0" err="1">
                <a:solidFill>
                  <a:schemeClr val="tx1">
                    <a:alpha val="80000"/>
                  </a:schemeClr>
                </a:solidFill>
              </a:rPr>
              <a:t>juhn</a:t>
            </a:r>
            <a:r>
              <a:rPr lang="en-US" sz="4400" dirty="0">
                <a:solidFill>
                  <a:schemeClr val="tx1">
                    <a:alpha val="80000"/>
                  </a:schemeClr>
                </a:solidFill>
              </a:rPr>
              <a:t>-see</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5775082"/>
            <a:ext cx="84320"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993286" y="467271"/>
            <a:ext cx="3146755" cy="205252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4500" kern="1200">
              <a:solidFill>
                <a:schemeClr val="tx1"/>
              </a:solidFill>
              <a:latin typeface="+mj-lt"/>
              <a:ea typeface="+mj-ea"/>
              <a:cs typeface="+mj-cs"/>
            </a:endParaRPr>
          </a:p>
          <a:p>
            <a:pPr defTabSz="914400">
              <a:lnSpc>
                <a:spcPct val="90000"/>
              </a:lnSpc>
              <a:spcBef>
                <a:spcPct val="0"/>
              </a:spcBef>
              <a:spcAft>
                <a:spcPts val="600"/>
              </a:spcAft>
              <a:defRPr sz="3200" b="1">
                <a:solidFill>
                  <a:srgbClr val="000000"/>
                </a:solidFill>
              </a:defRPr>
            </a:pPr>
            <a:r>
              <a:rPr lang="en-US" sz="4500" kern="1200">
                <a:solidFill>
                  <a:schemeClr val="tx1"/>
                </a:solidFill>
                <a:latin typeface="+mj-lt"/>
                <a:ea typeface="+mj-ea"/>
                <a:cs typeface="+mj-cs"/>
              </a:rPr>
              <a:t>Formal: com-PUT-er</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554152"/>
            <a:ext cx="4306642"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063" y="703679"/>
            <a:ext cx="565287" cy="1016562"/>
            <a:chOff x="422753" y="703679"/>
            <a:chExt cx="753718" cy="1016562"/>
          </a:xfrm>
        </p:grpSpPr>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6" name="Picture 5" descr="A computer with a monitor and keyboard&#10;&#10;AI-generated content may be incorrect.">
            <a:extLst>
              <a:ext uri="{FF2B5EF4-FFF2-40B4-BE49-F238E27FC236}">
                <a16:creationId xmlns:a16="http://schemas.microsoft.com/office/drawing/2014/main" id="{2922551E-EC60-7015-C449-15A58877FFF9}"/>
              </a:ext>
            </a:extLst>
          </p:cNvPr>
          <p:cNvPicPr>
            <a:picLocks noChangeAspect="1"/>
          </p:cNvPicPr>
          <p:nvPr/>
        </p:nvPicPr>
        <p:blipFill>
          <a:blip r:embed="rId3"/>
          <a:stretch>
            <a:fillRect/>
          </a:stretch>
        </p:blipFill>
        <p:spPr>
          <a:xfrm>
            <a:off x="913327" y="1943029"/>
            <a:ext cx="2964434" cy="2964434"/>
          </a:xfrm>
          <a:prstGeom prst="rect">
            <a:avLst/>
          </a:prstGeom>
        </p:spPr>
      </p:pic>
      <p:sp>
        <p:nvSpPr>
          <p:cNvPr id="3" name="TextBox 2"/>
          <p:cNvSpPr txBox="1"/>
          <p:nvPr/>
        </p:nvSpPr>
        <p:spPr>
          <a:xfrm>
            <a:off x="5021519" y="2990818"/>
            <a:ext cx="3118523" cy="291387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1700" dirty="0">
              <a:solidFill>
                <a:schemeClr val="tx1">
                  <a:alpha val="80000"/>
                </a:schemeClr>
              </a:solidFill>
            </a:endParaRPr>
          </a:p>
          <a:p>
            <a:pPr indent="-228600" defTabSz="914400">
              <a:lnSpc>
                <a:spcPct val="90000"/>
              </a:lnSpc>
              <a:spcAft>
                <a:spcPts val="600"/>
              </a:spcAft>
              <a:buFont typeface="Arial" panose="020B0604020202020204" pitchFamily="34" charset="0"/>
              <a:buChar char="•"/>
              <a:defRPr sz="3200">
                <a:solidFill>
                  <a:srgbClr val="646464"/>
                </a:solidFill>
              </a:defRPr>
            </a:pPr>
            <a:r>
              <a:rPr lang="en-US" sz="2400" dirty="0">
                <a:solidFill>
                  <a:schemeClr val="tx1">
                    <a:alpha val="80000"/>
                  </a:schemeClr>
                </a:solidFill>
              </a:rPr>
              <a:t>Schwa: kuhm-PYOO-ter</a:t>
            </a:r>
            <a:br>
              <a:rPr lang="en-US" sz="2400" dirty="0">
                <a:solidFill>
                  <a:schemeClr val="tx1">
                    <a:alpha val="80000"/>
                  </a:schemeClr>
                </a:solidFill>
              </a:rPr>
            </a:br>
            <a:r>
              <a:rPr lang="en-US" sz="4000" dirty="0" err="1">
                <a:solidFill>
                  <a:schemeClr val="tx1">
                    <a:alpha val="80000"/>
                  </a:schemeClr>
                </a:solidFill>
              </a:rPr>
              <a:t/>
            </a:r>
            <a:r>
              <a:rPr lang="en-US" sz="4000" dirty="0">
                <a:solidFill>
                  <a:schemeClr val="tx1">
                    <a:alpha val="80000"/>
                  </a:schemeClr>
                </a:solidFill>
              </a:rPr>
              <a:t/>
            </a: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5775082"/>
            <a:ext cx="84320"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3551</TotalTime>
  <Words>417</Words>
  <Application>Microsoft Macintosh PowerPoint</Application>
  <PresentationFormat>On-screen Show (4:3)</PresentationFormat>
  <Paragraphs>86</Paragraphs>
  <Slides>14</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Arial Rounded MT Bold</vt:lpstr>
      <vt:lpstr>Calibri</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Mary Beth Fielder</cp:lastModifiedBy>
  <cp:revision>27</cp:revision>
  <dcterms:created xsi:type="dcterms:W3CDTF">2013-01-27T09:14:16Z</dcterms:created>
  <dcterms:modified xsi:type="dcterms:W3CDTF">2026-06-13T00:53:18Z</dcterms:modified>
  <cp:category/>
</cp:coreProperties>
</file>