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6" r:id="rId17"/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726"/>
  </p:normalViewPr>
  <p:slideViewPr>
    <p:cSldViewPr snapToGrid="0" snapToObjects="1">
      <p:cViewPr varScale="1">
        <p:scale>
          <a:sx n="120" d="100"/>
          <a:sy n="120" d="100"/>
        </p:scale>
        <p:origin x="17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7.xml"/><Relationship Id="rId8" Type="http://schemas.openxmlformats.org/officeDocument/2006/relationships/slide" Target="slides/slide8.xml"/><Relationship Id="rId9" Type="http://schemas.openxmlformats.org/officeDocument/2006/relationships/slide" Target="slides/slide9.xml"/><Relationship Id="rId10" Type="http://schemas.openxmlformats.org/officeDocument/2006/relationships/slide" Target="slides/slide10.xml"/><Relationship Id="rId11" Type="http://schemas.openxmlformats.org/officeDocument/2006/relationships/slide" Target="slides/slide11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slide" Target="slides/slide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C49BA-42A0-BB49-ACCE-81DD37C67248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A093-34C2-BE42-8190-8DCD1C91C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6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you </a:t>
            </a:r>
            <a:r>
              <a:rPr lang="en-US" dirty="0" err="1"/>
              <a:t>havve</a:t>
            </a:r>
            <a:r>
              <a:rPr lang="en-US" dirty="0"/>
              <a:t> a picture of your family.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A093-34C2-BE42-8190-8DCD1C91C7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0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your favorite soup?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8A093-34C2-BE42-8190-8DCD1C91C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1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Real phrases: model natural speed first (schwa everywhere), then slow, then natural again. Students echo the NATURAL version — the goal is sounding relaxed, not careful.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notesSlide" Target="../notesSlides/notesSlide11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notesSlide" Target="../notesSlides/notesSlide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Relationship Id="rId3" Type="http://schemas.openxmlformats.org/officeDocument/2006/relationships/notesSlide" Target="../notesSlides/notesSlide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notesSlide" Target="../notesSlides/notesSlide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notesSlide" Target="../notesSlides/notesSlide8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notesSlide" Target="../notesSlides/notesSlide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13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0" y="1097280"/>
            <a:ext cx="9144000" cy="381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500" b="1">
                <a:solidFill>
                  <a:srgbClr val="FFD23F"/>
                </a:solidFill>
                <a:latin typeface="Arial Rounded MT Bold"/>
              </a:rPr>
              <a:t>M U R R A Y ' S   E N G L I S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20240"/>
            <a:ext cx="9144000" cy="111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4400" b="1">
                <a:solidFill>
                  <a:srgbClr val="FFFFFF"/>
                </a:solidFill>
                <a:latin typeface="Arial Rounded MT Bold"/>
              </a:rPr>
              <a:t>Schwa in 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508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000" b="0">
                <a:solidFill>
                  <a:srgbClr val="9B8CFF"/>
                </a:solidFill>
                <a:latin typeface="Helvetica Neue"/>
              </a:rPr>
              <a:t>Real sentences, lazy sounds 💬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40480" y="4320540"/>
            <a:ext cx="1463040" cy="822960"/>
          </a:xfrm>
          <a:prstGeom prst="roundRect">
            <a:avLst/>
          </a:prstGeom>
          <a:solidFill>
            <a:srgbClr val="FFD2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0" y="4423410"/>
            <a:ext cx="9144000" cy="660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2600" b="1">
                <a:solidFill>
                  <a:srgbClr val="161339"/>
                </a:solidFill>
                <a:latin typeface="Arial Rounded MT Bold"/>
              </a:rPr>
              <a:t>DAY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5305" y="743447"/>
            <a:ext cx="2980039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latin typeface="+mj-lt"/>
                <a:ea typeface="+mj-ea"/>
                <a:cs typeface="+mj-cs"/>
              </a:rPr>
              <a:t>I forgot my umbrella!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306" y="4629234"/>
            <a:ext cx="3216808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Schwa: </a:t>
            </a:r>
            <a:br>
              <a:rPr lang="en-US" sz="2400" dirty="0"/>
            </a:br>
            <a:r>
              <a:rPr lang="en-US" sz="4000" dirty="0"/>
              <a:t>uhm-BREL-uh</a:t>
            </a:r>
          </a:p>
        </p:txBody>
      </p:sp>
      <p:pic>
        <p:nvPicPr>
          <p:cNvPr id="6" name="Picture 5" descr="A cartoon of a umbrella&#10;&#10;AI-generated content may be incorrect.">
            <a:extLst>
              <a:ext uri="{FF2B5EF4-FFF2-40B4-BE49-F238E27FC236}">
                <a16:creationId xmlns:a16="http://schemas.microsoft.com/office/drawing/2014/main" id="{7CFAD6BF-3E22-419F-7977-301670A3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3045"/>
          <a:stretch>
            <a:fillRect/>
          </a:stretch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5305" y="743447"/>
            <a:ext cx="2980039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latin typeface="+mj-lt"/>
                <a:ea typeface="+mj-ea"/>
                <a:cs typeface="+mj-cs"/>
              </a:rPr>
              <a:t>It's not a problem.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306" y="4629234"/>
            <a:ext cx="2980039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Schwa: </a:t>
            </a:r>
            <a:br>
              <a:rPr lang="en-US" sz="2400" dirty="0"/>
            </a:br>
            <a:r>
              <a:rPr lang="en-US" sz="4000" dirty="0"/>
              <a:t>PRAH-</a:t>
            </a:r>
            <a:r>
              <a:rPr lang="en-US" sz="4000" dirty="0" err="1"/>
              <a:t>bluhm</a:t>
            </a:r>
            <a:endParaRPr lang="en-US" sz="4000" dirty="0"/>
          </a:p>
        </p:txBody>
      </p:sp>
      <p:pic>
        <p:nvPicPr>
          <p:cNvPr id="8" name="Picture 7" descr="A person and person looking at luggage in the trunk of a car&#10;&#10;AI-generated content may be incorrect.">
            <a:extLst>
              <a:ext uri="{FF2B5EF4-FFF2-40B4-BE49-F238E27FC236}">
                <a16:creationId xmlns:a16="http://schemas.microsoft.com/office/drawing/2014/main" id="{B24EE0C3-C78F-8F58-2B5E-096E127E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17"/>
          <a:stretch>
            <a:fillRect/>
          </a:stretch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 want a banana.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485" y="4872922"/>
            <a:ext cx="2949980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Schwa: buh-NAN-uh</a:t>
            </a:r>
            <a:br>
              <a:rPr lang="en-US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r>
              <a:rPr lang="en-US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r>
              <a:rPr lang="en-US" sz="4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endParaRPr lang="en-US" sz="4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person with his mouth open&#10;&#10;AI-generated content may be incorrect.">
            <a:extLst>
              <a:ext uri="{FF2B5EF4-FFF2-40B4-BE49-F238E27FC236}">
                <a16:creationId xmlns:a16="http://schemas.microsoft.com/office/drawing/2014/main" id="{60E09FE0-47C9-B959-3886-E22FD8C7A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495" y="407253"/>
            <a:ext cx="6215448" cy="41488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/>
              <a:t>This is my family.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" y="2872899"/>
            <a:ext cx="318269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Schwa: FAM-uh-lee</a:t>
            </a:r>
            <a:br>
              <a:rPr lang="en-US" sz="1900" dirty="0"/>
            </a:br>
            <a:r>
              <a:rPr lang="en-US" sz="4000" dirty="0"/>
              <a:t/>
            </a:r>
            <a:r>
              <a:rPr lang="en-US" sz="4000" dirty="0" err="1"/>
              <a:t/>
            </a:r>
            <a:r>
              <a:rPr lang="en-US" sz="4000" dirty="0"/>
              <a:t/>
            </a:r>
          </a:p>
        </p:txBody>
      </p:sp>
      <p:pic>
        <p:nvPicPr>
          <p:cNvPr id="8" name="Picture 7" descr="A family portrait of a person and person&#10;&#10;AI-generated content may be incorrect.">
            <a:extLst>
              <a:ext uri="{FF2B5EF4-FFF2-40B4-BE49-F238E27FC236}">
                <a16:creationId xmlns:a16="http://schemas.microsoft.com/office/drawing/2014/main" id="{1729995D-9CFA-A76A-F4B2-1067F34215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74" r="12199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5305" y="743447"/>
            <a:ext cx="2980039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latin typeface="+mj-lt"/>
                <a:ea typeface="+mj-ea"/>
                <a:cs typeface="+mj-cs"/>
              </a:rPr>
              <a:t>Call the doctor.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306" y="4629234"/>
            <a:ext cx="2980039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Schwa: </a:t>
            </a:r>
            <a:br>
              <a:rPr lang="en-US" sz="2400" dirty="0"/>
            </a:br>
            <a:r>
              <a:rPr lang="en-US" sz="4000" dirty="0"/>
              <a:t>DAHK-ter</a:t>
            </a:r>
          </a:p>
        </p:txBody>
      </p:sp>
      <p:pic>
        <p:nvPicPr>
          <p:cNvPr id="6" name="Picture 5" descr="A person doctor in front of a hospital&#10;&#10;AI-generated content may be incorrect.">
            <a:extLst>
              <a:ext uri="{FF2B5EF4-FFF2-40B4-BE49-F238E27FC236}">
                <a16:creationId xmlns:a16="http://schemas.microsoft.com/office/drawing/2014/main" id="{9B69F5A0-7A7C-4AE7-2C89-C07560022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17"/>
          <a:stretch>
            <a:fillRect/>
          </a:stretch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 b="1"/>
              <a:t>He's in the elevator.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7754" y="4636008"/>
            <a:ext cx="2800510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/>
              <a:t>Schwa: EL-uh-vay-ter</a:t>
            </a:r>
            <a:br>
              <a:rPr lang="en-US" sz="2400" dirty="0"/>
            </a:br>
            <a:r>
              <a:rPr lang="en-US" sz="4000" dirty="0"/>
              <a:t/>
            </a:r>
            <a:r>
              <a:rPr lang="en-US" sz="4000" dirty="0" err="1"/>
              <a:t/>
            </a:r>
            <a:r>
              <a:rPr lang="en-US" sz="4000" dirty="0"/>
              <a:t/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DA0A4-B8DF-AC93-2E13-6CCB5F90EA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086" r="14686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53" y="640080"/>
            <a:ext cx="29680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300" b="1" dirty="0"/>
              <a:t>It's an emergency!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57" y="4636008"/>
            <a:ext cx="3907972" cy="1572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400" dirty="0"/>
              <a:t>Schwa: </a:t>
            </a:r>
            <a:br>
              <a:rPr lang="en-US" sz="2400" dirty="0"/>
            </a:br>
            <a:r>
              <a:rPr lang="en-US" sz="4000" dirty="0"/>
              <a:t>uh-MER-</a:t>
            </a:r>
            <a:r>
              <a:rPr lang="en-US" sz="4000" dirty="0" err="1"/>
              <a:t>juhn</a:t>
            </a:r>
            <a:r>
              <a:rPr lang="en-US" sz="4000" dirty="0"/>
              <a:t>-see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20872-7F03-0C49-5E37-E9B58E75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893" r="24892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5305" y="743447"/>
            <a:ext cx="2980039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latin typeface="+mj-lt"/>
                <a:ea typeface="+mj-ea"/>
                <a:cs typeface="+mj-cs"/>
              </a:rPr>
              <a:t>Where's my computer?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306" y="4629234"/>
            <a:ext cx="2980039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Schwa: kuhm-PYOO-ter</a:t>
            </a:r>
          </a:p>
        </p:txBody>
      </p:sp>
      <p:pic>
        <p:nvPicPr>
          <p:cNvPr id="5" name="Picture 4" descr="A computer with a monitor and keyboard&#10;&#10;AI-generated content may be incorrect.">
            <a:extLst>
              <a:ext uri="{FF2B5EF4-FFF2-40B4-BE49-F238E27FC236}">
                <a16:creationId xmlns:a16="http://schemas.microsoft.com/office/drawing/2014/main" id="{D576CE49-2DD0-4A81-81F5-8AD3F8BD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59" r="14166"/>
          <a:stretch>
            <a:fillRect/>
          </a:stretch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35305" y="743447"/>
            <a:ext cx="2980039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>
                <a:latin typeface="+mj-lt"/>
                <a:ea typeface="+mj-ea"/>
                <a:cs typeface="+mj-cs"/>
              </a:rPr>
              <a:t>I need the telephone.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5306" y="4629234"/>
            <a:ext cx="2980039" cy="148531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Schwa: TEL-uh-fone</a:t>
            </a:r>
          </a:p>
        </p:txBody>
      </p:sp>
      <p:pic>
        <p:nvPicPr>
          <p:cNvPr id="6" name="Picture 5" descr="A person holding a telephone&#10;&#10;AI-generated content may be incorrect.">
            <a:extLst>
              <a:ext uri="{FF2B5EF4-FFF2-40B4-BE49-F238E27FC236}">
                <a16:creationId xmlns:a16="http://schemas.microsoft.com/office/drawing/2014/main" id="{86B9F1FC-4B4B-B8CC-2611-37D50C8E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717"/>
          <a:stretch>
            <a:fillRect/>
          </a:stretch>
        </p:blipFill>
        <p:spPr>
          <a:xfrm>
            <a:off x="20" y="10"/>
            <a:ext cx="5244655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75595" y="728664"/>
            <a:ext cx="3738610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dirty="0">
                <a:latin typeface="+mj-lt"/>
                <a:ea typeface="+mj-ea"/>
                <a:cs typeface="+mj-cs"/>
              </a:rPr>
              <a:t>I love tomato soup.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5595" y="4072045"/>
            <a:ext cx="3738610" cy="20572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Schwa: tuh-MAY-toh</a:t>
            </a:r>
          </a:p>
        </p:txBody>
      </p:sp>
      <p:pic>
        <p:nvPicPr>
          <p:cNvPr id="6" name="Picture 5" descr="A bowl of soup and a piece of bread&#10;&#10;AI-generated content may be incorrect.">
            <a:extLst>
              <a:ext uri="{FF2B5EF4-FFF2-40B4-BE49-F238E27FC236}">
                <a16:creationId xmlns:a16="http://schemas.microsoft.com/office/drawing/2014/main" id="{48293E8D-F824-E67F-63BD-98AEB2AAE0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8"/>
          <a:stretch>
            <a:fillRect/>
          </a:stretch>
        </p:blipFill>
        <p:spPr>
          <a:xfrm>
            <a:off x="20" y="10"/>
            <a:ext cx="4504114" cy="68579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100</Words>
  <Application>Microsoft Macintosh PowerPoint</Application>
  <PresentationFormat>On-screen Show (4:3)</PresentationFormat>
  <Paragraphs>24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Calibri</vt:lpstr>
      <vt:lpstr>Office Theme</vt:lpstr>
      <vt:lpstr>I want a banana.</vt:lpstr>
      <vt:lpstr>This is my family.</vt:lpstr>
      <vt:lpstr>PowerPoint Presentation</vt:lpstr>
      <vt:lpstr>He's in the elevator.</vt:lpstr>
      <vt:lpstr>It's an emergency!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Cohen, Murray</cp:lastModifiedBy>
  <cp:revision>9</cp:revision>
  <dcterms:created xsi:type="dcterms:W3CDTF">2013-01-27T09:14:16Z</dcterms:created>
  <dcterms:modified xsi:type="dcterms:W3CDTF">2025-07-22T13:51:10Z</dcterms:modified>
  <cp:category/>
</cp:coreProperties>
</file>