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26"/>
  </p:normalViewPr>
  <p:slideViewPr>
    <p:cSldViewPr snapToGrid="0" snapToObjects="1">
      <p:cViewPr varScale="1">
        <p:scale>
          <a:sx n="120" d="100"/>
          <a:sy n="120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67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Game: image/word appears, students say it the lazy way (muted choral), 2-3 unmuted answers, click for the schwa spelling. Type-in-chat option: they type which beat is the schwa.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13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1097280"/>
            <a:ext cx="914400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500" b="1">
                <a:solidFill>
                  <a:srgbClr val="FFD23F"/>
                </a:solidFill>
                <a:latin typeface="Arial Rounded MT Bold"/>
              </a:rPr>
              <a:t>M U R R A Y ' S   E N G L I S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20240"/>
            <a:ext cx="9144000" cy="111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FFFFFF"/>
                </a:solidFill>
                <a:latin typeface="Arial Rounded MT Bold"/>
              </a:rPr>
              <a:t>Schwa Review 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b="0">
                <a:solidFill>
                  <a:srgbClr val="9B8CFF"/>
                </a:solidFill>
                <a:latin typeface="Helvetica Neue"/>
              </a:rPr>
              <a:t>What's this? Say it the LAZY way! 🎮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0480" y="4320540"/>
            <a:ext cx="1463040" cy="822960"/>
          </a:xfrm>
          <a:prstGeom prst="round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4423410"/>
            <a:ext cx="9144000" cy="66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600" b="1">
                <a:solidFill>
                  <a:srgbClr val="161339"/>
                </a:solidFill>
                <a:latin typeface="Arial Rounded MT Bold"/>
              </a:rPr>
              <a:t>DAY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489" y="1034143"/>
            <a:ext cx="30252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rPr lang="en-US" dirty="0"/>
              <a:t>Let me</a:t>
            </a:r>
            <a:r>
              <a:rPr dirty="0"/>
              <a:t> know!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6182B-CFB9-CF77-8985-F1D82CFE6EBE}"/>
              </a:ext>
            </a:extLst>
          </p:cNvPr>
          <p:cNvSpPr txBox="1"/>
          <p:nvPr/>
        </p:nvSpPr>
        <p:spPr>
          <a:xfrm>
            <a:off x="1066800" y="2438400"/>
            <a:ext cx="73152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t>Lemme know!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6192" y="1230086"/>
            <a:ext cx="33164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rPr dirty="0"/>
              <a:t>Call t</a:t>
            </a:r>
            <a:r>
              <a:rPr lang="en-US" dirty="0"/>
              <a:t>he doctor</a:t>
            </a:r>
            <a:r>
              <a:rPr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C1145B-19B5-E7BC-6396-9D56BBFCDEA0}"/>
              </a:ext>
            </a:extLst>
          </p:cNvPr>
          <p:cNvSpPr txBox="1"/>
          <p:nvPr/>
        </p:nvSpPr>
        <p:spPr>
          <a:xfrm>
            <a:off x="2766334" y="2438400"/>
            <a:ext cx="39161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rPr dirty="0"/>
              <a:t>Call </a:t>
            </a:r>
            <a:r>
              <a:rPr dirty="0" err="1"/>
              <a:t>th</a:t>
            </a:r>
            <a:r>
              <a:rPr lang="en-US" dirty="0" err="1"/>
              <a:t>uh</a:t>
            </a:r>
            <a:r>
              <a:rPr lang="en-US" dirty="0"/>
              <a:t> DAHK-ter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0"/>
            <a:ext cx="73152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rPr dirty="0"/>
              <a:t>It’s about </a:t>
            </a:r>
            <a:r>
              <a:rPr lang="en-US" dirty="0"/>
              <a:t>a</a:t>
            </a:r>
            <a:r>
              <a:rPr dirty="0"/>
              <a:t> pencil.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B3723-5860-FAFA-5CF9-C8456927B1CB}"/>
              </a:ext>
            </a:extLst>
          </p:cNvPr>
          <p:cNvSpPr txBox="1"/>
          <p:nvPr/>
        </p:nvSpPr>
        <p:spPr>
          <a:xfrm>
            <a:off x="1692677" y="3592286"/>
            <a:ext cx="5584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rPr dirty="0"/>
              <a:t>It’s </a:t>
            </a:r>
            <a:r>
              <a:rPr lang="en-US" dirty="0"/>
              <a:t>uh-BOUT</a:t>
            </a:r>
            <a:r>
              <a:rPr dirty="0"/>
              <a:t> </a:t>
            </a:r>
            <a:r>
              <a:rPr lang="en-US" dirty="0"/>
              <a:t>uh</a:t>
            </a:r>
            <a:r>
              <a:rPr dirty="0"/>
              <a:t> </a:t>
            </a:r>
            <a:r>
              <a:rPr lang="en-US" dirty="0"/>
              <a:t>PEN-</a:t>
            </a:r>
            <a:r>
              <a:rPr lang="en-US" dirty="0" err="1"/>
              <a:t>suh</a:t>
            </a:r>
            <a:r>
              <a:rPr dirty="0" err="1"/>
              <a:t>l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2484" y="1600200"/>
            <a:ext cx="273023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rPr dirty="0"/>
              <a:t>I saw an </a:t>
            </a:r>
            <a:endParaRPr lang="en-US" dirty="0"/>
          </a:p>
          <a:p>
            <a:pPr algn="ctr">
              <a:defRPr sz="4000"/>
            </a:pPr>
            <a:r>
              <a:rPr dirty="0"/>
              <a:t>uhm-BREL-uh.</a:t>
            </a:r>
          </a:p>
        </p:txBody>
      </p:sp>
      <p:pic>
        <p:nvPicPr>
          <p:cNvPr id="4" name="Picture 3" descr="A cartoon of a umbrella&#10;&#10;AI-generated content may be incorrect.">
            <a:extLst>
              <a:ext uri="{FF2B5EF4-FFF2-40B4-BE49-F238E27FC236}">
                <a16:creationId xmlns:a16="http://schemas.microsoft.com/office/drawing/2014/main" id="{EEE769A1-8858-3141-D0E9-0894E3D5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09" y="108857"/>
            <a:ext cx="45635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4891" y="1480458"/>
            <a:ext cx="340958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/>
            </a:pPr>
            <a:r>
              <a:rPr lang="en-US" dirty="0"/>
              <a:t>a banana</a:t>
            </a:r>
          </a:p>
          <a:p>
            <a:pPr algn="ctr">
              <a:defRPr sz="4000"/>
            </a:pPr>
            <a:endParaRPr lang="en-US" dirty="0"/>
          </a:p>
          <a:p>
            <a:pPr algn="ctr">
              <a:defRPr sz="4000"/>
            </a:pPr>
            <a:r>
              <a:rPr lang="en-US" dirty="0"/>
              <a:t>uh buh-NAN-uh</a:t>
            </a:r>
            <a:r>
              <a:rPr dirty="0" err="1"/>
              <a:t/>
            </a:r>
            <a:r>
              <a:rPr dirty="0"/>
              <a:t/>
            </a:r>
            <a:r>
              <a:rPr dirty="0" err="1"/>
              <a:t/>
            </a:r>
            <a:endParaRPr dirty="0"/>
          </a:p>
        </p:txBody>
      </p:sp>
      <p:pic>
        <p:nvPicPr>
          <p:cNvPr id="6" name="Picture 5" descr="A banana with a peeled skin&#10;&#10;AI-generated content may be incorrect.">
            <a:extLst>
              <a:ext uri="{FF2B5EF4-FFF2-40B4-BE49-F238E27FC236}">
                <a16:creationId xmlns:a16="http://schemas.microsoft.com/office/drawing/2014/main" id="{A401E16B-136F-29B2-E9F2-82B51182DD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64" r="18159"/>
          <a:stretch>
            <a:fillRect/>
          </a:stretch>
        </p:blipFill>
        <p:spPr>
          <a:xfrm>
            <a:off x="649219" y="587827"/>
            <a:ext cx="3211285" cy="500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DFD01B-99F3-0898-075F-2AAC829BCFFF}"/>
              </a:ext>
            </a:extLst>
          </p:cNvPr>
          <p:cNvSpPr txBox="1"/>
          <p:nvPr/>
        </p:nvSpPr>
        <p:spPr>
          <a:xfrm>
            <a:off x="5096979" y="587827"/>
            <a:ext cx="2748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What’s this?</a:t>
            </a: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186" y="3429000"/>
            <a:ext cx="3108544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rPr lang="en-US" dirty="0"/>
              <a:t>A </a:t>
            </a:r>
            <a:r>
              <a:rPr dirty="0"/>
              <a:t>doctor </a:t>
            </a:r>
            <a:endParaRPr lang="en-US" dirty="0"/>
          </a:p>
          <a:p>
            <a:pPr algn="ctr">
              <a:defRPr sz="4000"/>
            </a:pPr>
            <a:endParaRPr lang="en-US" dirty="0"/>
          </a:p>
          <a:p>
            <a:pPr algn="ctr">
              <a:defRPr sz="4000"/>
            </a:pPr>
            <a:r>
              <a:rPr dirty="0"/>
              <a:t>→ </a:t>
            </a:r>
            <a:r>
              <a:rPr lang="en-US" dirty="0"/>
              <a:t>uh </a:t>
            </a:r>
            <a:r>
              <a:rPr dirty="0"/>
              <a:t>DAHK-ter</a:t>
            </a:r>
          </a:p>
        </p:txBody>
      </p:sp>
      <p:pic>
        <p:nvPicPr>
          <p:cNvPr id="4" name="Picture 3" descr="A person doctor in front of a hospital&#10;&#10;AI-generated content may be incorrect.">
            <a:extLst>
              <a:ext uri="{FF2B5EF4-FFF2-40B4-BE49-F238E27FC236}">
                <a16:creationId xmlns:a16="http://schemas.microsoft.com/office/drawing/2014/main" id="{7B689E80-0BC0-4A97-5D07-FC58EFEF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900C34-24E7-6630-EA92-ABEDFD592C72}"/>
              </a:ext>
            </a:extLst>
          </p:cNvPr>
          <p:cNvSpPr txBox="1"/>
          <p:nvPr/>
        </p:nvSpPr>
        <p:spPr>
          <a:xfrm>
            <a:off x="5096979" y="587827"/>
            <a:ext cx="2748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What’s this?</a:t>
            </a: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0615" y="2275114"/>
            <a:ext cx="278082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/>
            </a:pPr>
            <a:r>
              <a:rPr dirty="0"/>
              <a:t>about </a:t>
            </a:r>
            <a:endParaRPr lang="en-US" dirty="0"/>
          </a:p>
          <a:p>
            <a:pPr>
              <a:defRPr sz="4000"/>
            </a:pPr>
            <a:endParaRPr lang="en-US" dirty="0"/>
          </a:p>
          <a:p>
            <a:pPr>
              <a:defRPr sz="4000"/>
            </a:pPr>
            <a:r>
              <a:rPr dirty="0"/>
              <a:t>→ uh-BOUT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D40D5-38C3-4D50-C84F-65CB563B782C}"/>
              </a:ext>
            </a:extLst>
          </p:cNvPr>
          <p:cNvSpPr txBox="1"/>
          <p:nvPr/>
        </p:nvSpPr>
        <p:spPr>
          <a:xfrm>
            <a:off x="4474029" y="587827"/>
            <a:ext cx="5195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do you say this?</a:t>
            </a:r>
          </a:p>
          <a:p>
            <a:endParaRPr lang="en-US" sz="4000" dirty="0"/>
          </a:p>
        </p:txBody>
      </p:sp>
      <p:pic>
        <p:nvPicPr>
          <p:cNvPr id="5" name="Picture 4" descr="A person holding a tape measure&#10;&#10;AI-generated content may be incorrect.">
            <a:extLst>
              <a:ext uri="{FF2B5EF4-FFF2-40B4-BE49-F238E27FC236}">
                <a16:creationId xmlns:a16="http://schemas.microsoft.com/office/drawing/2014/main" id="{EECAE181-387B-3874-52B0-99DCEAC1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587827"/>
            <a:ext cx="4049486" cy="6074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214" y="3645565"/>
            <a:ext cx="38010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/>
            </a:pPr>
            <a:r>
              <a:rPr lang="en-US" dirty="0"/>
              <a:t>A </a:t>
            </a:r>
            <a:r>
              <a:rPr dirty="0"/>
              <a:t>problem </a:t>
            </a:r>
            <a:endParaRPr lang="en-US" dirty="0"/>
          </a:p>
          <a:p>
            <a:pPr>
              <a:defRPr sz="4000"/>
            </a:pPr>
            <a:r>
              <a:rPr dirty="0"/>
              <a:t>→ uh PRAH-bluhm</a:t>
            </a:r>
            <a:r>
              <a:rPr lang="en-US" dirty="0"/>
              <a:t/>
            </a:r>
            <a:r>
              <a:rPr dirty="0"/>
              <a:t/>
            </a:r>
            <a:r>
              <a:rPr dirty="0" err="1"/>
              <a:t/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64971-F288-6129-3C52-4F4BBB376CD9}"/>
              </a:ext>
            </a:extLst>
          </p:cNvPr>
          <p:cNvSpPr txBox="1"/>
          <p:nvPr/>
        </p:nvSpPr>
        <p:spPr>
          <a:xfrm>
            <a:off x="676665" y="3645566"/>
            <a:ext cx="2748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What’s this?</a:t>
            </a:r>
          </a:p>
          <a:p>
            <a:endParaRPr lang="en-US" sz="4000" dirty="0"/>
          </a:p>
        </p:txBody>
      </p:sp>
      <p:pic>
        <p:nvPicPr>
          <p:cNvPr id="5" name="Picture 4" descr="A person driving a car&#10;&#10;AI-generated content may be incorrect.">
            <a:extLst>
              <a:ext uri="{FF2B5EF4-FFF2-40B4-BE49-F238E27FC236}">
                <a16:creationId xmlns:a16="http://schemas.microsoft.com/office/drawing/2014/main" id="{F4F23EB1-DC2D-14E2-37E4-5F55D233B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707" y="402283"/>
            <a:ext cx="4475014" cy="2983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C0D11-9A3E-A299-271D-2E9A28F583F7}"/>
              </a:ext>
            </a:extLst>
          </p:cNvPr>
          <p:cNvSpPr txBox="1"/>
          <p:nvPr/>
        </p:nvSpPr>
        <p:spPr>
          <a:xfrm>
            <a:off x="676665" y="5132278"/>
            <a:ext cx="25644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What’s the </a:t>
            </a:r>
            <a:br>
              <a:rPr lang="en-US" sz="4000" dirty="0"/>
            </a:br>
            <a:r>
              <a:rPr lang="en-US" sz="4000" dirty="0"/>
              <a:t>problem?</a:t>
            </a:r>
          </a:p>
          <a:p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7A42E-DA4D-B265-35A8-6DBB59C61390}"/>
              </a:ext>
            </a:extLst>
          </p:cNvPr>
          <p:cNvSpPr txBox="1"/>
          <p:nvPr/>
        </p:nvSpPr>
        <p:spPr>
          <a:xfrm>
            <a:off x="4002331" y="5132278"/>
            <a:ext cx="454983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/>
            </a:pPr>
            <a:r>
              <a:rPr lang="en-US" dirty="0"/>
              <a:t>I’m out of (outa) gas!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9364" y="2155371"/>
            <a:ext cx="300915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/>
            </a:pPr>
            <a:r>
              <a:rPr lang="en-US" dirty="0"/>
              <a:t>A </a:t>
            </a:r>
            <a:r>
              <a:rPr dirty="0"/>
              <a:t>pencil </a:t>
            </a:r>
            <a:endParaRPr lang="en-US" dirty="0"/>
          </a:p>
          <a:p>
            <a:pPr algn="ctr">
              <a:defRPr sz="4000"/>
            </a:pPr>
            <a:endParaRPr lang="en-US" dirty="0"/>
          </a:p>
          <a:p>
            <a:pPr>
              <a:defRPr sz="4000"/>
            </a:pPr>
            <a:r>
              <a:rPr dirty="0"/>
              <a:t>→ uh PEN-suhl</a:t>
            </a:r>
            <a:r>
              <a:rPr lang="en-US" dirty="0"/>
              <a:t/>
            </a:r>
            <a:r>
              <a:rPr dirty="0"/>
              <a:t/>
            </a:r>
            <a:r>
              <a:rPr dirty="0" err="1"/>
              <a:t/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0EBE5-3FB9-2A88-0439-D0C270C10827}"/>
              </a:ext>
            </a:extLst>
          </p:cNvPr>
          <p:cNvSpPr txBox="1"/>
          <p:nvPr/>
        </p:nvSpPr>
        <p:spPr>
          <a:xfrm>
            <a:off x="5096979" y="587827"/>
            <a:ext cx="2748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What’s this?</a:t>
            </a:r>
          </a:p>
          <a:p>
            <a:endParaRPr lang="en-US" sz="4000" dirty="0"/>
          </a:p>
        </p:txBody>
      </p:sp>
      <p:pic>
        <p:nvPicPr>
          <p:cNvPr id="5" name="Picture 4" descr="A cartoon pencil with a book&#10;&#10;AI-generated content may be incorrect.">
            <a:extLst>
              <a:ext uri="{FF2B5EF4-FFF2-40B4-BE49-F238E27FC236}">
                <a16:creationId xmlns:a16="http://schemas.microsoft.com/office/drawing/2014/main" id="{431AB4D2-1287-1CAD-D934-39E7EC4E8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102" y="1164771"/>
            <a:ext cx="34025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t>I’m </a:t>
            </a:r>
            <a:r>
              <a:rPr lang="en-US"/>
              <a:t>going to</a:t>
            </a:r>
            <a:r>
              <a:t> go</a:t>
            </a:r>
            <a:r>
              <a:rPr lang="en-US"/>
              <a:t>.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949B8-6CFC-978B-5BC9-17B2F9C7B755}"/>
              </a:ext>
            </a:extLst>
          </p:cNvPr>
          <p:cNvSpPr txBox="1"/>
          <p:nvPr/>
        </p:nvSpPr>
        <p:spPr>
          <a:xfrm>
            <a:off x="1066800" y="2438400"/>
            <a:ext cx="73152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rPr dirty="0"/>
              <a:t>I’m </a:t>
            </a:r>
            <a:r>
              <a:rPr dirty="0" err="1"/>
              <a:t>gonna</a:t>
            </a:r>
            <a:r>
              <a:rPr dirty="0"/>
              <a:t> go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277" y="1817914"/>
            <a:ext cx="275344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rPr dirty="0"/>
              <a:t>I </a:t>
            </a:r>
            <a:r>
              <a:rPr lang="en-US" dirty="0"/>
              <a:t>have to</a:t>
            </a:r>
            <a:r>
              <a:rPr dirty="0"/>
              <a:t> eat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D0CCC-914B-6BA4-41EA-6AE52BB42C50}"/>
              </a:ext>
            </a:extLst>
          </p:cNvPr>
          <p:cNvSpPr txBox="1"/>
          <p:nvPr/>
        </p:nvSpPr>
        <p:spPr>
          <a:xfrm>
            <a:off x="849086" y="3418114"/>
            <a:ext cx="73152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t>I gotta eat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806" y="1143000"/>
            <a:ext cx="48653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rPr dirty="0"/>
              <a:t>Do you </a:t>
            </a:r>
            <a:r>
              <a:rPr lang="en-US" dirty="0"/>
              <a:t>want to</a:t>
            </a:r>
            <a:r>
              <a:rPr dirty="0"/>
              <a:t> come?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30C51-30BC-B330-7095-AC5EDEA2C587}"/>
              </a:ext>
            </a:extLst>
          </p:cNvPr>
          <p:cNvSpPr txBox="1"/>
          <p:nvPr/>
        </p:nvSpPr>
        <p:spPr>
          <a:xfrm>
            <a:off x="2484909" y="2438400"/>
            <a:ext cx="44789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/>
            </a:pPr>
            <a:r>
              <a:rPr dirty="0"/>
              <a:t>Do </a:t>
            </a:r>
            <a:r>
              <a:rPr dirty="0" err="1"/>
              <a:t>y</a:t>
            </a:r>
            <a:r>
              <a:rPr lang="en-US" dirty="0" err="1"/>
              <a:t>a</a:t>
            </a:r>
            <a:r>
              <a:rPr lang="en-US" dirty="0"/>
              <a:t> </a:t>
            </a:r>
            <a:r>
              <a:rPr dirty="0"/>
              <a:t> </a:t>
            </a:r>
            <a:r>
              <a:rPr dirty="0" err="1"/>
              <a:t>wanna</a:t>
            </a:r>
            <a:r>
              <a:rPr dirty="0"/>
              <a:t> come?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637</Words>
  <Application>Microsoft Macintosh PowerPoint</Application>
  <PresentationFormat>On-screen Show (4:3)</PresentationFormat>
  <Paragraphs>52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Mary Beth Fielder</cp:lastModifiedBy>
  <cp:revision>7</cp:revision>
  <dcterms:created xsi:type="dcterms:W3CDTF">2013-01-27T09:14:16Z</dcterms:created>
  <dcterms:modified xsi:type="dcterms:W3CDTF">2026-06-13T00:55:37Z</dcterms:modified>
  <cp:category/>
</cp:coreProperties>
</file>