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0664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Read each formal/fast pair. Chat game: you say the FAST version, they type the formal words ('I dunno' -&gt; 'I do not know'). Decoding fast speech back to real words = the listening skill.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Read each formal/fast pair. Chat game: you say the FAST version, they type the formal words ('I dunno' -&gt; 'I do not know'). Decoding fast speech back to real words = the listening skill.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Read each formal/fast pair. Chat game: you say the FAST version, they type the formal words ('I </a:t>
            </a:r>
            <a:r>
              <a:rPr dirty="0" err="1"/>
              <a:t>dunno</a:t>
            </a:r>
            <a:r>
              <a:rPr dirty="0"/>
              <a:t>' -&gt; 'I do not know'). Decoding fast speech back to real words = the listening skill.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Read each formal/fast pair. Chat game: you say the FAST version, they type the formal words ('I dunno' -&gt; 'I do not know'). Decoding fast speech back to real words = the listening skill.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Read each formal/fast pair. Chat game: you say the FAST version, they type the formal words ('I dunno' -&gt; 'I do not know'). Decoding fast speech back to real words = the listening skill.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Read each formal/fast pair. Chat game: you say the FAST version, they type the formal words ('I dunno' -&gt; 'I do not know'). Decoding fast speech back to real words = the listening skill.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Read each formal/fast pair. Chat game: you say the FAST version, they type the formal words ('I dunno' -&gt; 'I do not know'). Decoding fast speech back to real words = the listening skill.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Read each formal/fast pair. Chat game: you say the FAST version, they type the formal words ('I dunno' -&gt; 'I do not know'). Decoding fast speech back to real words = the listening skill.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Read each formal/fast pair. Chat game: you say the FAST version, they type the formal words ('I dunno' -&gt; 'I do not know'). Decoding fast speech back to real words = the listening skill.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Read each formal/fast pair. Chat game: you say the FAST version, they type the formal words ('I dunno' -&gt; 'I do not know'). Decoding fast speech back to real words = the listening skill.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e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613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0" y="1097280"/>
            <a:ext cx="9144000" cy="381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FFD23F"/>
                </a:solidFill>
                <a:latin typeface="Arial Rounded MT Bold"/>
              </a:rPr>
              <a:t>M U R R A Y ' S   E N G L I S 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920240"/>
            <a:ext cx="9144000" cy="111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Arial Rounded MT Bold"/>
              </a:rPr>
              <a:t>Reductions in Conversations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429000"/>
            <a:ext cx="9144000" cy="5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0">
                <a:solidFill>
                  <a:srgbClr val="9B8CFF"/>
                </a:solidFill>
                <a:latin typeface="Helvetica Neue"/>
              </a:rPr>
              <a:t>I dunno · whaddaya think? 💬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840480" y="4320540"/>
            <a:ext cx="1463040" cy="822960"/>
          </a:xfrm>
          <a:prstGeom prst="roundRect">
            <a:avLst/>
          </a:prstGeom>
          <a:solidFill>
            <a:srgbClr val="FFD2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0" y="4423410"/>
            <a:ext cx="9144000" cy="66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600" b="1">
                <a:solidFill>
                  <a:srgbClr val="161339"/>
                </a:solidFill>
                <a:latin typeface="Arial Rounded MT Bold"/>
              </a:rPr>
              <a:t>DAY 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6571" y="1247775"/>
            <a:ext cx="6858000" cy="3007447"/>
          </a:xfrm>
          <a:prstGeom prst="rect">
            <a:avLst/>
          </a:prstGeom>
          <a:solidFill>
            <a:schemeClr val="bg1"/>
          </a:solidFill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53741" y="1442172"/>
            <a:ext cx="6436518" cy="2177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1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3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 am out of time.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600"/>
            </a:pPr>
            <a:r>
              <a:rPr lang="en-US" sz="3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➡️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3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I’m outta time.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65904" y="3912322"/>
            <a:ext cx="5419335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0" y="548640"/>
            <a:ext cx="9144000" cy="2606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0"/>
              <a:t>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CA16F22E-4716-CA29-1F53-4AAD52955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20378" y="-18309"/>
            <a:ext cx="3328924" cy="6883029"/>
            <a:chOff x="7760503" y="-18309"/>
            <a:chExt cx="4438566" cy="688302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412336-19ED-F153-443B-C46CDBED62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512" y="-11580"/>
              <a:ext cx="4431490" cy="6876300"/>
            </a:xfrm>
            <a:prstGeom prst="rect">
              <a:avLst/>
            </a:prstGeom>
            <a:gradFill>
              <a:gsLst>
                <a:gs pos="7000">
                  <a:schemeClr val="accent2"/>
                </a:gs>
                <a:gs pos="100000">
                  <a:schemeClr val="accent5"/>
                </a:gs>
              </a:gsLst>
              <a:lin ang="4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506AA53-E761-6881-5941-313119CC7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7760503" y="1713600"/>
              <a:ext cx="4431496" cy="5144400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75000"/>
                  </a:schemeClr>
                </a:gs>
                <a:gs pos="60000">
                  <a:schemeClr val="accent5">
                    <a:lumMod val="60000"/>
                    <a:lumOff val="40000"/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4707E7-29B6-36B5-B4C4-6160DFDB98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509" y="-11586"/>
              <a:ext cx="3264743" cy="6876300"/>
            </a:xfrm>
            <a:prstGeom prst="rect">
              <a:avLst/>
            </a:prstGeom>
            <a:gradFill flip="none" rotWithShape="1">
              <a:gsLst>
                <a:gs pos="3000">
                  <a:schemeClr val="accent2">
                    <a:lumMod val="60000"/>
                    <a:lumOff val="40000"/>
                    <a:alpha val="78000"/>
                  </a:schemeClr>
                </a:gs>
                <a:gs pos="42000">
                  <a:schemeClr val="accent2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C1A8476-48ED-D7D6-F383-338B2F00A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6547151" y="1202115"/>
              <a:ext cx="6872341" cy="4431494"/>
            </a:xfrm>
            <a:prstGeom prst="rect">
              <a:avLst/>
            </a:prstGeom>
            <a:gradFill>
              <a:gsLst>
                <a:gs pos="0">
                  <a:schemeClr val="accent5">
                    <a:alpha val="86000"/>
                  </a:schemeClr>
                </a:gs>
                <a:gs pos="57000">
                  <a:schemeClr val="accent2">
                    <a:alpha val="0"/>
                  </a:schemeClr>
                </a:gs>
              </a:gsLst>
              <a:lin ang="13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246160" y="1489364"/>
            <a:ext cx="2482661" cy="44433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6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3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 want </a:t>
            </a:r>
            <a:br>
              <a:rPr lang="en-US" sz="3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to get bananas.</a:t>
            </a: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600"/>
            </a:pPr>
            <a:r>
              <a:rPr lang="en-US" sz="3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➡️</a:t>
            </a: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3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 </a:t>
            </a:r>
            <a:r>
              <a:rPr lang="en-US" sz="3600" u="sng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wanna</a:t>
            </a:r>
            <a:r>
              <a:rPr lang="en-US" sz="3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get bananas.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548640"/>
            <a:ext cx="9144000" cy="2606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0"/>
              <a:t>🍌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143000" y="1293338"/>
            <a:ext cx="6858000" cy="3274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9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49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 don’t know.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600"/>
            </a:pPr>
            <a:r>
              <a:rPr lang="en-US" sz="49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➡️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49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 dunno.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0" y="548640"/>
            <a:ext cx="9144000" cy="2606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0"/>
              <a:t>🤷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924B03-77BD-EAE3-2854-43363FF8E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534286" y="2516347"/>
            <a:ext cx="6864098" cy="181921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3000">
                <a:schemeClr val="accent2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871912" y="0"/>
            <a:ext cx="5286509" cy="6858000"/>
          </a:xfrm>
          <a:prstGeom prst="rect">
            <a:avLst/>
          </a:prstGeom>
          <a:gradFill flip="none" rotWithShape="1">
            <a:gsLst>
              <a:gs pos="19000">
                <a:srgbClr val="000000">
                  <a:alpha val="59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40453C-744F-DB3A-47EC-15EACE1DC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106829" y="812504"/>
            <a:ext cx="6864096" cy="523908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64000">
                <a:schemeClr val="accent2">
                  <a:alpha val="0"/>
                </a:schemeClr>
              </a:gs>
            </a:gsLst>
            <a:lin ang="7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1EB5855-8EB7-1AE5-9030-5D0AA3C1A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166784" y="876108"/>
            <a:ext cx="2839273" cy="9144001"/>
          </a:xfrm>
          <a:prstGeom prst="rect">
            <a:avLst/>
          </a:prstGeom>
          <a:gradFill>
            <a:gsLst>
              <a:gs pos="0">
                <a:schemeClr val="accent2"/>
              </a:gs>
              <a:gs pos="53000">
                <a:schemeClr val="accent5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833631" y="2138209"/>
            <a:ext cx="6749585" cy="283927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40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What do you think?</a:t>
            </a: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600"/>
            </a:pPr>
            <a:r>
              <a:rPr lang="en-US" sz="40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➡️</a:t>
            </a: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4000" b="1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Whaddaya</a:t>
            </a:r>
            <a:r>
              <a:rPr lang="en-US" sz="40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think?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548640"/>
            <a:ext cx="9144000" cy="2606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0"/>
              <a:t>🤔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143000" y="1293338"/>
            <a:ext cx="6858000" cy="3274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9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4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 have to fill out this form.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600"/>
            </a:pPr>
            <a:r>
              <a:rPr lang="en-US" sz="4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➡️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4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 </a:t>
            </a:r>
            <a:r>
              <a:rPr lang="en-US" sz="49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hafta</a:t>
            </a:r>
            <a:r>
              <a:rPr lang="en-US" sz="4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fill out this form.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0" y="548640"/>
            <a:ext cx="9144000" cy="2606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0"/>
              <a:t>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7107" y="220196"/>
            <a:ext cx="7066893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350" y="2099696"/>
            <a:ext cx="1456680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836384" y="1866059"/>
            <a:ext cx="2987899" cy="2240924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28950" y="1939159"/>
            <a:ext cx="5733470" cy="27510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Would you help me?</a:t>
            </a:r>
          </a:p>
          <a:p>
            <a:pPr algn="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600"/>
            </a:pPr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➡️</a:t>
            </a:r>
          </a:p>
          <a:p>
            <a:pPr algn="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4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Wouldja help me?</a:t>
            </a:r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548640"/>
            <a:ext cx="9144000" cy="2606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0"/>
              <a:t>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1946" y="148929"/>
            <a:ext cx="4920107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11946" y="2422788"/>
            <a:ext cx="5144494" cy="21768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Give me two bunches.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600"/>
            </a:pP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➡️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Gimme two bunches.</a:t>
            </a: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1870589" y="6170"/>
            <a:ext cx="5112196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50746" y="5310973"/>
            <a:ext cx="529461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0" y="548640"/>
            <a:ext cx="9144000" cy="2606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0"/>
              <a:t>🍌🍌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28649" y="1093788"/>
            <a:ext cx="7879841" cy="29672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9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Let me know what the doctor says.</a:t>
            </a: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600"/>
            </a:pPr>
            <a: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➡️</a:t>
            </a: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Lemme know what the doctor says.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548640"/>
            <a:ext cx="9144000" cy="2606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0"/>
              <a:t>🩺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3739" y="0"/>
            <a:ext cx="6360260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886450" y="1122363"/>
            <a:ext cx="301752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300" dirty="0">
              <a:latin typeface="+mj-lt"/>
              <a:ea typeface="+mj-ea"/>
              <a:cs typeface="+mj-cs"/>
            </a:endParaRP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3300" dirty="0">
                <a:latin typeface="+mj-lt"/>
                <a:ea typeface="+mj-ea"/>
                <a:cs typeface="+mj-cs"/>
              </a:rPr>
              <a:t>We should turn it in together.</a:t>
            </a: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600"/>
            </a:pPr>
            <a:r>
              <a:rPr lang="en-US" sz="3300" dirty="0">
                <a:latin typeface="+mj-lt"/>
                <a:ea typeface="+mj-ea"/>
                <a:cs typeface="+mj-cs"/>
              </a:rPr>
              <a:t>➡️</a:t>
            </a: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200"/>
            </a:pPr>
            <a:r>
              <a:rPr lang="en-US" sz="3300" dirty="0">
                <a:latin typeface="+mj-lt"/>
                <a:ea typeface="+mj-ea"/>
                <a:cs typeface="+mj-cs"/>
              </a:rPr>
              <a:t>We should turnitin together.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79617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8736" y="4546920"/>
            <a:ext cx="30175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548640"/>
            <a:ext cx="9144000" cy="2606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0"/>
              <a:t>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560</Words>
  <Application>Microsoft Macintosh PowerPoint</Application>
  <PresentationFormat>On-screen Show (4:3)</PresentationFormat>
  <Paragraphs>50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Rounded MT Bold</vt:lpstr>
      <vt:lpstr>Calibri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Mary Beth Fielder</cp:lastModifiedBy>
  <cp:revision>4</cp:revision>
  <dcterms:created xsi:type="dcterms:W3CDTF">2013-01-27T09:14:16Z</dcterms:created>
  <dcterms:modified xsi:type="dcterms:W3CDTF">2026-06-13T01:17:06Z</dcterms:modified>
  <cp:category/>
</cp:coreProperties>
</file>