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REBUILT: every conversation now has a SLOW slide (understand it) then a FAST slide (reductions in gold). The Shopping conversation moved out — it's the star of 10-6 Grocery Store. Spelling standardized: Whaddaya, Wouldja, Gotit, Ya.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SLOW version first: read together, check meaning (circle: who is talking? what do they want?). Everyone understands BEFORE we speed up. Then next slide: the fast version.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FAST version: gold = the melted words. Read at natural speed, students echo line by line, then role-play (you=left, class=right; then swap). Reductions: hafta · couldja · whaddaya · dunno · turnitin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SLOW version first: read together, check meaning (circle: who is talking? what do they want?). Everyone understands BEFORE we speed up. Then next slide: the fast version.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FAST version: gold = the melted words. Read at natural speed, students echo line by line, then role-play (you=left, class=right; then swap). Reductions: gotta · gonna · lemme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closer: chant with a steady beat (snap or clap), muted choral, twice through, speeding up. Every line is a reduction they now own.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SLOW version first: read together, check meaning (circle: who is talking? what do they want?). Everyone understands BEFORE we speed up. Then next slide: the fast version.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FAST version: gold = the melted words. Read at natural speed, students echo line by line, then role-play (you=left, class=right; then swap). Reductions: wanna · gotta · I’ll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SLOW version first: read together, check meaning (circle: who is talking? what do they want?). Everyone understands BEFORE we speed up. Then next slide: the fast version.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FAST version: gold = the melted words. Read at natural speed, students echo line by line, then role-play (you=left, class=right; then swap). Reductions: didja · turnitoff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SLOW version first: read together, check meaning (circle: who is talking? what do they want?). Everyone understands BEFORE we speed up. Then next slide: the fast version.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FAST version: gold = the melted words. Read at natural speed, students echo line by line, then role-play (you=left, class=right; then swap). Reductions: nothin’ · giveittome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SLOW version first: read together, check meaning (circle: who is talking? what do they want?). Everyone understands BEFORE we speed up. Then next slide: the fast version.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FAST version: gold = the melted words. Read at natural speed, students echo line by line, then role-play (you=left, class=right; then swap). Reductions: yeah · nah · ya · gotit · gonna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275424" y="699126"/>
            <a:ext cx="30522" cy="30522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5094995" y="4553197"/>
            <a:ext cx="67725" cy="67725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507831" y="628709"/>
            <a:ext cx="52421" cy="52421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1143101" y="4592849"/>
            <a:ext cx="63931" cy="63931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7615165" y="540015"/>
            <a:ext cx="38533" cy="38533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5725184" y="4294684"/>
            <a:ext cx="61239" cy="61239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489507" y="4554518"/>
            <a:ext cx="33073" cy="33073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8280636" y="175990"/>
            <a:ext cx="48820" cy="48820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571482" y="4578142"/>
            <a:ext cx="34737" cy="34737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262391" y="4640185"/>
            <a:ext cx="66281" cy="66281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1784697" y="160463"/>
            <a:ext cx="42266" cy="42266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8114287" y="4830573"/>
            <a:ext cx="60889" cy="60889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5223929" y="145903"/>
            <a:ext cx="62787" cy="62787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5912111" y="4182772"/>
            <a:ext cx="72807" cy="72807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6349534" y="267448"/>
            <a:ext cx="46644" cy="46644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6668459" y="4323550"/>
            <a:ext cx="34584" cy="34584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4024673" y="4530493"/>
            <a:ext cx="36044" cy="36044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6273580" y="4300023"/>
            <a:ext cx="31951" cy="31951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6290980" y="4561934"/>
            <a:ext cx="31930" cy="31930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6444905" y="209666"/>
            <a:ext cx="72213" cy="72213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4033923" y="4276589"/>
            <a:ext cx="35968" cy="35968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3500902" y="197672"/>
            <a:ext cx="45981" cy="45981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2763373" y="4309013"/>
            <a:ext cx="31907" cy="31907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4550375" y="4504964"/>
            <a:ext cx="47163" cy="47163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7424201" y="4236241"/>
            <a:ext cx="55610" cy="55610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2418444" y="576034"/>
            <a:ext cx="69864" cy="69864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3875094" y="709156"/>
            <a:ext cx="44433" cy="44433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3570822" y="150193"/>
            <a:ext cx="52708" cy="52708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92784" y="111482"/>
            <a:ext cx="72067" cy="72067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441995" y="507368"/>
            <a:ext cx="35943" cy="35943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3369630" y="4239787"/>
            <a:ext cx="34441" cy="34441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6408732" y="4231555"/>
            <a:ext cx="64674" cy="64674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5566545" y="267117"/>
            <a:ext cx="44949" cy="44949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8471179" y="4679639"/>
            <a:ext cx="42473" cy="42473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7423958" y="4275003"/>
            <a:ext cx="56195" cy="56195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4528859" y="246634"/>
            <a:ext cx="63994" cy="63994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3441841" y="262858"/>
            <a:ext cx="64392" cy="64392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2017874" y="4677933"/>
            <a:ext cx="30010" cy="30010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863417" y="226739"/>
            <a:ext cx="38566" cy="38566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6488701" y="4429136"/>
            <a:ext cx="33065" cy="33065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Wanna Eat?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Six real conversations — slow 🐢 then fast 🏃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SLOW 🐢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49808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📝  Help with the Form  — slow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5943600" cy="521208"/>
          </a:xfrm>
          <a:prstGeom prst="roundRect">
            <a:avLst>
              <a:gd name="adj" fmla="val 2105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325880"/>
            <a:ext cx="557784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Luis: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have to fill out this form.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651760" y="1920240"/>
            <a:ext cx="5943600" cy="521208"/>
          </a:xfrm>
          <a:prstGeom prst="roundRect">
            <a:avLst>
              <a:gd name="adj" fmla="val 2105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34640" y="1920240"/>
            <a:ext cx="557784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Emma: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Me too! Could you help me?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2514600"/>
            <a:ext cx="5943600" cy="521208"/>
          </a:xfrm>
          <a:prstGeom prst="roundRect">
            <a:avLst>
              <a:gd name="adj" fmla="val 2105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514600"/>
            <a:ext cx="557784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Luis: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Sure. What do you need?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2651760" y="3108960"/>
            <a:ext cx="5943600" cy="521208"/>
          </a:xfrm>
          <a:prstGeom prst="roundRect">
            <a:avLst>
              <a:gd name="adj" fmla="val 2105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834640" y="3108960"/>
            <a:ext cx="557784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Emma: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don’t know what this question means.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703320"/>
            <a:ext cx="5943600" cy="521208"/>
          </a:xfrm>
          <a:prstGeom prst="roundRect">
            <a:avLst>
              <a:gd name="adj" fmla="val 2105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31520" y="3703320"/>
            <a:ext cx="557784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Luis: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Let’s ask someone.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2651760" y="4297680"/>
            <a:ext cx="5943600" cy="521208"/>
          </a:xfrm>
          <a:prstGeom prst="roundRect">
            <a:avLst>
              <a:gd name="adj" fmla="val 2105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834640" y="4297680"/>
            <a:ext cx="557784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Emma: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Okay. Let’s turn it in before 5.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FAST 🏃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49808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📝  Help with the Form  — fast!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5943600" cy="452628"/>
          </a:xfrm>
          <a:prstGeom prst="roundRect">
            <a:avLst>
              <a:gd name="adj" fmla="val 24242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325880"/>
            <a:ext cx="5577840" cy="452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Luis: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hafta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fill out this form.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651760" y="1851660"/>
            <a:ext cx="5943600" cy="452628"/>
          </a:xfrm>
          <a:prstGeom prst="roundRect">
            <a:avLst>
              <a:gd name="adj" fmla="val 24242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34640" y="1851660"/>
            <a:ext cx="5577840" cy="452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Emma: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Me too!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Couldja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help me?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2377440"/>
            <a:ext cx="5943600" cy="452628"/>
          </a:xfrm>
          <a:prstGeom prst="roundRect">
            <a:avLst>
              <a:gd name="adj" fmla="val 24242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377440"/>
            <a:ext cx="5577840" cy="452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Luis: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Sure.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Whaddaya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need?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2651760" y="2903220"/>
            <a:ext cx="5943600" cy="452628"/>
          </a:xfrm>
          <a:prstGeom prst="roundRect">
            <a:avLst>
              <a:gd name="adj" fmla="val 24242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834640" y="2903220"/>
            <a:ext cx="5577840" cy="452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Emma: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dunno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what this question means.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429000"/>
            <a:ext cx="5943600" cy="452628"/>
          </a:xfrm>
          <a:prstGeom prst="roundRect">
            <a:avLst>
              <a:gd name="adj" fmla="val 24242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31520" y="3429000"/>
            <a:ext cx="5577840" cy="452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Luis: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Let’s ask someone.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2651760" y="3954780"/>
            <a:ext cx="5943600" cy="452628"/>
          </a:xfrm>
          <a:prstGeom prst="roundRect">
            <a:avLst>
              <a:gd name="adj" fmla="val 24242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834640" y="3954780"/>
            <a:ext cx="5577840" cy="452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Emma: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Okay. Let’s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turnitin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before 5.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1463040" y="4572000"/>
            <a:ext cx="6217920" cy="411480"/>
          </a:xfrm>
          <a:prstGeom prst="roundRect">
            <a:avLst>
              <a:gd name="adj" fmla="val 48889"/>
            </a:avLst>
          </a:prstGeom>
          <a:solidFill>
            <a:srgbClr val="241F4E"/>
          </a:solidFill>
          <a:ln/>
        </p:spPr>
      </p:sp>
      <p:sp>
        <p:nvSpPr>
          <p:cNvPr id="20" name="Text 18"/>
          <p:cNvSpPr/>
          <p:nvPr/>
        </p:nvSpPr>
        <p:spPr>
          <a:xfrm>
            <a:off x="1463040" y="4572000"/>
            <a:ext cx="6217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⚡ hafta · couldja · whaddaya · dunno · turnitin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SLOW 🐢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49808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🩺  Going to the Clinic  — slow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325880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Maria: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 don’t look so good. Are you okay?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651760" y="2039112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34640" y="2039112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Abel: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feel terrible.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2752344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752344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Maria: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 have to rest.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2651760" y="3465576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834640" y="3465576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Abel: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Yes… I think I am going to go home.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4178808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31520" y="4178808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Maria: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Okay. Let me know what the doctor says.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FAST 🏃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49808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🩺  Going to the Clinic  — fast!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5943600" cy="557784"/>
          </a:xfrm>
          <a:prstGeom prst="roundRect">
            <a:avLst>
              <a:gd name="adj" fmla="val 19672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325880"/>
            <a:ext cx="5577840" cy="5577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Maria: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 don’t look so good. You okay?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651760" y="1956816"/>
            <a:ext cx="5943600" cy="557784"/>
          </a:xfrm>
          <a:prstGeom prst="roundRect">
            <a:avLst>
              <a:gd name="adj" fmla="val 19672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34640" y="1956816"/>
            <a:ext cx="5577840" cy="5577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Abel: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feel terrible.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2587752"/>
            <a:ext cx="5943600" cy="557784"/>
          </a:xfrm>
          <a:prstGeom prst="roundRect">
            <a:avLst>
              <a:gd name="adj" fmla="val 19672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587752"/>
            <a:ext cx="5577840" cy="5577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Maria: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gotta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rest.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2651760" y="3218688"/>
            <a:ext cx="5943600" cy="557784"/>
          </a:xfrm>
          <a:prstGeom prst="roundRect">
            <a:avLst>
              <a:gd name="adj" fmla="val 19672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834640" y="3218688"/>
            <a:ext cx="5577840" cy="5577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Abel: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Yeah… I think I’m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gonna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go home.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849624"/>
            <a:ext cx="5943600" cy="557784"/>
          </a:xfrm>
          <a:prstGeom prst="roundRect">
            <a:avLst>
              <a:gd name="adj" fmla="val 19672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31520" y="3849624"/>
            <a:ext cx="5577840" cy="5577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Maria: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Okay.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Lemme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know what the doctor says.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1463040" y="4572000"/>
            <a:ext cx="6217920" cy="411480"/>
          </a:xfrm>
          <a:prstGeom prst="roundRect">
            <a:avLst>
              <a:gd name="adj" fmla="val 48889"/>
            </a:avLst>
          </a:prstGeom>
          <a:solidFill>
            <a:srgbClr val="241F4E"/>
          </a:solidFill>
          <a:ln/>
        </p:spPr>
      </p:sp>
      <p:sp>
        <p:nvSpPr>
          <p:cNvPr id="18" name="Text 16"/>
          <p:cNvSpPr/>
          <p:nvPr/>
        </p:nvSpPr>
        <p:spPr>
          <a:xfrm>
            <a:off x="1463040" y="4572000"/>
            <a:ext cx="6217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⚡ gotta · gonna · lemme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🥁  Reductions Rhythm Chant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731520" y="1554480"/>
            <a:ext cx="3840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I’m gonna go.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937760" y="1554480"/>
            <a:ext cx="3840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I gotta eat.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731520" y="2331720"/>
            <a:ext cx="3840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Do you wanna come?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4937760" y="2331720"/>
            <a:ext cx="3840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Lemme know!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731520" y="3108960"/>
            <a:ext cx="3840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Couldja help me?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4937760" y="3108960"/>
            <a:ext cx="3840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I dunno.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731520" y="3886200"/>
            <a:ext cx="3840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Whaddaya think?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4937760" y="3886200"/>
            <a:ext cx="3840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I gotta go!</a:t>
            </a:r>
            <a:endParaRPr lang="en-US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SLOW 🐢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49808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🍽️  Wanna Eat?  — slow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325880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Do you want to eat?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651760" y="2039112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34640" y="2039112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Yes, I’m hungry.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2752344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752344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have to finish this first.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2651760" y="3465576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834640" y="3465576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Okay. I’ll wait.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FAST 🏃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49808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🍽️  Wanna Eat?  — fast!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325880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Do you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wanna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eat?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651760" y="2039112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34640" y="2039112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Yeah, I’m hungry.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2752344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752344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gotta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finish this first.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2651760" y="3465576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834640" y="3465576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Okay.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I’ll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wait.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1463040" y="4572000"/>
            <a:ext cx="6217920" cy="411480"/>
          </a:xfrm>
          <a:prstGeom prst="roundRect">
            <a:avLst>
              <a:gd name="adj" fmla="val 48889"/>
            </a:avLst>
          </a:prstGeom>
          <a:solidFill>
            <a:srgbClr val="241F4E"/>
          </a:solidFill>
          <a:ln/>
        </p:spPr>
      </p:sp>
      <p:sp>
        <p:nvSpPr>
          <p:cNvPr id="16" name="Text 14"/>
          <p:cNvSpPr/>
          <p:nvPr/>
        </p:nvSpPr>
        <p:spPr>
          <a:xfrm>
            <a:off x="1463040" y="4572000"/>
            <a:ext cx="6217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⚡ wanna · gotta · I’ll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SLOW 🐢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49808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💻  Turn It Off  — slow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325880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Did you eat?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651760" y="2039112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34640" y="2039112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No. I was busy on my computer.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2752344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752344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Okay. Turn it off before we go.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2651760" y="3465576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834640" y="3465576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Okay, I will.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FAST 🏃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49808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💻  Turn It Off  — fast!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325880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A: 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Didja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eat?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651760" y="2039112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34640" y="2039112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Nope. I was busy on my computer.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2752344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752344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Okay.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Turnitoff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before we go.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2651760" y="3465576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834640" y="3465576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Got it.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1463040" y="4572000"/>
            <a:ext cx="6217920" cy="411480"/>
          </a:xfrm>
          <a:prstGeom prst="roundRect">
            <a:avLst>
              <a:gd name="adj" fmla="val 48889"/>
            </a:avLst>
          </a:prstGeom>
          <a:solidFill>
            <a:srgbClr val="241F4E"/>
          </a:solidFill>
          <a:ln/>
        </p:spPr>
      </p:sp>
      <p:sp>
        <p:nvSpPr>
          <p:cNvPr id="16" name="Text 14"/>
          <p:cNvSpPr/>
          <p:nvPr/>
        </p:nvSpPr>
        <p:spPr>
          <a:xfrm>
            <a:off x="1463040" y="4572000"/>
            <a:ext cx="6217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⚡ didja · turnitoff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SLOW 🐢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49808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📱  Give It to Me  — slow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325880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Mom: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What’s that?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651760" y="2039112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34640" y="2039112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Boy: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It’s nothing.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2752344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752344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Mom: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Give it to me.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2651760" y="3465576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834640" y="3465576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Boy: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Okay… here.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FAST 🏃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49808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📱  Give It to Me  — fast!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325880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Mom: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What’s that?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651760" y="2039112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34640" y="2039112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Boy: 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Nothin’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2752344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752344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Mom: 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Giveittome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2651760" y="3465576"/>
            <a:ext cx="5943600" cy="640080"/>
          </a:xfrm>
          <a:prstGeom prst="roundRect">
            <a:avLst>
              <a:gd name="adj" fmla="val 1714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834640" y="3465576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Boy: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Okay… here.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1463040" y="4572000"/>
            <a:ext cx="6217920" cy="411480"/>
          </a:xfrm>
          <a:prstGeom prst="roundRect">
            <a:avLst>
              <a:gd name="adj" fmla="val 48889"/>
            </a:avLst>
          </a:prstGeom>
          <a:solidFill>
            <a:srgbClr val="241F4E"/>
          </a:solidFill>
          <a:ln/>
        </p:spPr>
      </p:sp>
      <p:sp>
        <p:nvSpPr>
          <p:cNvPr id="16" name="Text 14"/>
          <p:cNvSpPr/>
          <p:nvPr/>
        </p:nvSpPr>
        <p:spPr>
          <a:xfrm>
            <a:off x="1463040" y="4572000"/>
            <a:ext cx="6217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⚡ nothin’ · giveittome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SLOW 🐢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49808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🧭  Asking for Directions  — slow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5943600" cy="521208"/>
          </a:xfrm>
          <a:prstGeom prst="roundRect">
            <a:avLst>
              <a:gd name="adj" fmla="val 2105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325880"/>
            <a:ext cx="557784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Anya: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Excuse me… how do I get to the library?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651760" y="1920240"/>
            <a:ext cx="5943600" cy="521208"/>
          </a:xfrm>
          <a:prstGeom prst="roundRect">
            <a:avLst>
              <a:gd name="adj" fmla="val 2105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34640" y="1920240"/>
            <a:ext cx="557784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Kenny: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Yes — go straight and turn left at the light.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2514600"/>
            <a:ext cx="5943600" cy="521208"/>
          </a:xfrm>
          <a:prstGeom prst="roundRect">
            <a:avLst>
              <a:gd name="adj" fmla="val 2105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514600"/>
            <a:ext cx="557784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Anya: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Left at the light? Got it. Is it far?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2651760" y="3108960"/>
            <a:ext cx="5943600" cy="521208"/>
          </a:xfrm>
          <a:prstGeom prst="roundRect">
            <a:avLst>
              <a:gd name="adj" fmla="val 2105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834640" y="3108960"/>
            <a:ext cx="557784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Kenny: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No, just two blocks. You can’t miss it.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703320"/>
            <a:ext cx="5943600" cy="521208"/>
          </a:xfrm>
          <a:prstGeom prst="roundRect">
            <a:avLst>
              <a:gd name="adj" fmla="val 21053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31520" y="3703320"/>
            <a:ext cx="557784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Anya: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Cool. I am going to check it out.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2651760" y="4297680"/>
            <a:ext cx="5943600" cy="521208"/>
          </a:xfrm>
          <a:prstGeom prst="roundRect">
            <a:avLst>
              <a:gd name="adj" fmla="val 21053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834640" y="4297680"/>
            <a:ext cx="557784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Kenny: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Good idea. They have free Wi-Fi.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FAST 🏃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49808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🧭  Asking for Directions  — fast!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1325880"/>
            <a:ext cx="5943600" cy="452628"/>
          </a:xfrm>
          <a:prstGeom prst="roundRect">
            <a:avLst>
              <a:gd name="adj" fmla="val 24242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325880"/>
            <a:ext cx="5577840" cy="452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Anya: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Excuse me… how do I get to the library?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651760" y="1851660"/>
            <a:ext cx="5943600" cy="452628"/>
          </a:xfrm>
          <a:prstGeom prst="roundRect">
            <a:avLst>
              <a:gd name="adj" fmla="val 24242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34640" y="1851660"/>
            <a:ext cx="5577840" cy="452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Kenny: 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Yeah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— go straight and turn left at the light.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2377440"/>
            <a:ext cx="5943600" cy="452628"/>
          </a:xfrm>
          <a:prstGeom prst="roundRect">
            <a:avLst>
              <a:gd name="adj" fmla="val 24242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377440"/>
            <a:ext cx="5577840" cy="452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Anya: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Left at the light?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Gotit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. Is it far?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2651760" y="2903220"/>
            <a:ext cx="5943600" cy="452628"/>
          </a:xfrm>
          <a:prstGeom prst="roundRect">
            <a:avLst>
              <a:gd name="adj" fmla="val 24242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834640" y="2903220"/>
            <a:ext cx="5577840" cy="452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Kenny: 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Nah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, just two blocks.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Ya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can’t miss it.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429000"/>
            <a:ext cx="5943600" cy="452628"/>
          </a:xfrm>
          <a:prstGeom prst="roundRect">
            <a:avLst>
              <a:gd name="adj" fmla="val 24242"/>
            </a:avLst>
          </a:prstGeom>
          <a:solidFill>
            <a:srgbClr val="FFFFFF"/>
          </a:solidFill>
          <a:ln w="31750">
            <a:solidFill>
              <a:srgbClr val="FF5D5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31520" y="3429000"/>
            <a:ext cx="5577840" cy="452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Anya: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Cool. I’m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gonna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check it out.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2651760" y="3954780"/>
            <a:ext cx="5943600" cy="452628"/>
          </a:xfrm>
          <a:prstGeom prst="roundRect">
            <a:avLst>
              <a:gd name="adj" fmla="val 24242"/>
            </a:avLst>
          </a:prstGeom>
          <a:solidFill>
            <a:srgbClr val="FFFFFF"/>
          </a:solidFill>
          <a:ln w="31750">
            <a:solidFill>
              <a:srgbClr val="3EE0C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834640" y="3954780"/>
            <a:ext cx="5577840" cy="4526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948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Kenny:  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Good idea. </a:t>
            </a:r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They’ve got</a:t>
            </a:r>
            <a:pPr indent="0" marL="0">
              <a:buNone/>
            </a:pPr>
            <a:r>
              <a:rPr lang="en-US" sz="16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free Wi-Fi.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1463040" y="4572000"/>
            <a:ext cx="6217920" cy="411480"/>
          </a:xfrm>
          <a:prstGeom prst="roundRect">
            <a:avLst>
              <a:gd name="adj" fmla="val 48889"/>
            </a:avLst>
          </a:prstGeom>
          <a:solidFill>
            <a:srgbClr val="241F4E"/>
          </a:solidFill>
          <a:ln/>
        </p:spPr>
      </p:sp>
      <p:sp>
        <p:nvSpPr>
          <p:cNvPr id="20" name="Text 18"/>
          <p:cNvSpPr/>
          <p:nvPr/>
        </p:nvSpPr>
        <p:spPr>
          <a:xfrm>
            <a:off x="1463040" y="4572000"/>
            <a:ext cx="6217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⚡ yeah · nah · ya · gotit · gonna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2026-06-13T01:29:27Z</dcterms:created>
  <dcterms:modified xsi:type="dcterms:W3CDTF">2026-06-13T01:29:27Z</dcterms:modified>
</cp:coreProperties>
</file>