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1" r:id="rId2"/>
    <p:sldId id="258" r:id="rId4"/>
    <p:sldId id="259" r:id="rId5"/>
    <p:sldId id="272" r:id="rId22"/>
    <p:sldId id="273" r:id="rId23"/>
    <p:sldId id="260" r:id="rId6"/>
    <p:sldId id="261" r:id="rId7"/>
    <p:sldId id="274" r:id="rId24"/>
    <p:sldId id="275" r:id="rId25"/>
    <p:sldId id="262" r:id="rId8"/>
    <p:sldId id="263" r:id="rId9"/>
    <p:sldId id="276" r:id="rId26"/>
    <p:sldId id="277" r:id="rId27"/>
    <p:sldId id="264" r:id="rId10"/>
    <p:sldId id="269" r:id="rId11"/>
    <p:sldId id="278" r:id="rId28"/>
    <p:sldId id="279" r:id="rId29"/>
    <p:sldId id="265" r:id="rId12"/>
    <p:sldId id="266" r:id="rId13"/>
    <p:sldId id="280" r:id="rId30"/>
    <p:sldId id="281" r:id="rId31"/>
    <p:sldId id="267" r:id="rId14"/>
    <p:sldId id="268" r:id="rId15"/>
    <p:sldId id="282" r:id="rId32"/>
    <p:sldId id="28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194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6.xml"/><Relationship Id="rId7" Type="http://schemas.openxmlformats.org/officeDocument/2006/relationships/slide" Target="slides/slide7.xml"/><Relationship Id="rId8" Type="http://schemas.openxmlformats.org/officeDocument/2006/relationships/slide" Target="slides/slide10.xml"/><Relationship Id="rId9" Type="http://schemas.openxmlformats.org/officeDocument/2006/relationships/slide" Target="slides/slide11.xml"/><Relationship Id="rId10" Type="http://schemas.openxmlformats.org/officeDocument/2006/relationships/slide" Target="slides/slide14.xml"/><Relationship Id="rId11" Type="http://schemas.openxmlformats.org/officeDocument/2006/relationships/slide" Target="slides/slide15.xml"/><Relationship Id="rId12" Type="http://schemas.openxmlformats.org/officeDocument/2006/relationships/slide" Target="slides/slide18.xml"/><Relationship Id="rId13" Type="http://schemas.openxmlformats.org/officeDocument/2006/relationships/slide" Target="slides/slide19.xml"/><Relationship Id="rId14" Type="http://schemas.openxmlformats.org/officeDocument/2006/relationships/slide" Target="slides/slide22.xml"/><Relationship Id="rId15" Type="http://schemas.openxmlformats.org/officeDocument/2006/relationships/slide" Target="slides/slide23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4.xml"/><Relationship Id="rId33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385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ORIGINAL INSTRUCTIONS: Teacher Instructions:</a:t>
            </a:r>
          </a:p>
          <a:p>
            <a:r>
              <a:t>- Show the comic and intonation images.</a:t>
            </a:r>
          </a:p>
          <a:p>
            <a:r>
              <a:t>- Model the phrase and have students repeat.</a:t>
            </a:r>
          </a:p>
          <a:p>
            <a:r>
              <a:t>- Go to next slide and insert video.</a:t>
            </a:r>
          </a:p>
          <a:p>
            <a:r>
              <a:t>- Play the video, repeat together.</a:t>
            </a:r>
          </a:p>
          <a:p/>
          <a:p>
            <a:r>
              <a:t>NEW FLOW (Murray's design): per phrase: comic+melody image → video at normal speed → 🐌 SLOW version → 🎤 practice slide (say it 3x WITH the video). Conduct the melody with your hand throughout.</a:t>
            </a:r>
          </a:p>
          <a:p/>
          <a:p>
            <a:r>
              <a:t>AUDIT NOTES (June 13) — read before teaching:</a:t>
            </a:r>
          </a:p>
          <a:p>
            <a:r>
              <a:t>1. SEE YOU LATER group: the diagram's arrow RISES — that's WRONG for a farewell (statements fall). MODEL IT FALLING with your hand; corrected diagram coming in the image run.</a:t>
            </a:r>
          </a:p>
          <a:p>
            <a:r>
              <a:t>2. ARE WE DONE YET group: the flat arrow matches the clip's BORED delivery — teach it as 'bored = flat' (a feature, not a bug). Note the arrow reads right-to-left; conduct left-to-right yourself.</a:t>
            </a:r>
          </a:p>
          <a:p>
            <a:r>
              <a:t>3. RING group: the diagram teaches 'Do you like the ring?' (yes/no = RISE) but the movie clip says 'How do you like it?' (wh = FALL). Point out the difference — it's actually a great teachable contrast.</a:t>
            </a:r>
          </a:p>
          <a:p>
            <a:r>
              <a:t>4. GUESS WHAT I GOT: rising arrow is fine for excited announcements — mention that normal statements fall.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 slide: play the clip / model the phrase, exaggerating the melody. Hand conducts the pitch like an orchestra — students conduct along (cameras on). Rule of thumb for Level 1: yes/no questions go UP at the end; statements and wh-questions go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 slide: play the clip / model the phrase, exaggerating the melody. Hand conducts the pitch like an orchestra — students conduct along (cameras on). Rule of thumb for Level 1: yes/no questions go UP at the end; statements and wh-questions go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 slide: play the clip / model the phrase, exaggerating the melody. Hand conducts the pitch like an orchestra — students conduct along (cameras on). Rule of thumb for Level 1: yes/no questions go UP at the end; statements and wh-questions go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 slide: play the clip / model the phrase, exaggerating the melody. Hand conducts the pitch like an orchestra — students conduct along (cameras on). Rule of thumb for Level 1: yes/no questions go UP at the end; statements and wh-questions go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 version (72% speed, same pitch). Conduct the melody with your hand; students conduct along. Where does the voice go UP? Where DOWN?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round, normal speed again: play and everyone speaks ALONG with it (shadowing — muted choral). 3 plays. Then unmute 2 volunteers to perform solo with the video.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 version (72% speed, same pitch). Conduct the melody with your hand; students conduct along. Where does the voice go UP? Where DOWN?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round, normal speed again: play and everyone speaks ALONG with it (shadowing — muted choral). 3 plays. Then unmute 2 volunteers to perform solo with the video.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 version (72% speed, same pitch). Conduct the melody with your hand; students conduct along. Where does the voice go UP? Where DOWN?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round, normal speed again: play and everyone speaks ALONG with it (shadowing — muted choral). 3 plays. Then unmute 2 volunteers to perform solo with the video.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 version (72% speed, same pitch). Conduct the melody with your hand; students conduct along. Where does the voice go UP? Where DOWN?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round, normal speed again: play and everyone speaks ALONG with it (shadowing — muted choral). 3 plays. Then unmute 2 volunteers to perform solo with the video.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 version (72% speed, same pitch). Conduct the melody with your hand; students conduct along. Where does the voice go UP? Where DOWN?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round, normal speed again: play and everyone speaks ALONG with it (shadowing — muted choral). 3 plays. Then unmute 2 volunteers to perform solo with the video.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 version (72% speed, same pitch). Conduct the melody with your hand; students conduct along. Where does the voice go UP? Where DOWN?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9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round, normal speed again: play and everyone speaks ALONG with it (shadowing — muted choral). 3 plays. Then unmute 2 volunteers to perform solo with the video.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 slide: play the clip / model the phrase, exaggerating the melody. Hand conducts the pitch like an orchestra — students conduct along (cameras on). Rule of thumb for Level 1: yes/no questions go UP at the end; statements and wh-questions go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 slide: play the clip / model the phrase, exaggerating the melody. Hand conducts the pitch like an orchestra — students conduct along (cameras on). Rule of thumb for Level 1: yes/no questions go UP at the end; statements and wh-questions go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 slide: play the clip / model the phrase, exaggerating the melody. Hand conducts the pitch like an orchestra — students conduct along (cameras on). Rule of thumb for Level 1: yes/no questions go UP at the end; statements and wh-questions go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 slide: play the clip / model the phrase, exaggerating the melody. Hand conducts the pitch like an orchestra — students conduct along (cameras on). Rule of thumb for Level 1: yes/no questions go UP at the end; statements and wh-questions go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 slide: play the clip / model the phrase, exaggerating the melody. Hand conducts the pitch like an orchestra — students conduct along (cameras on). Rule of thumb for Level 1: yes/no questions go UP at the end; statements and wh-questions go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 slide: play the clip / model the phrase, exaggerating the melody. Hand conducts the pitch like an orchestra — students conduct along (cameras on). Rule of thumb for Level 1: yes/no questions go UP at the end; statements and wh-questions go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 slide: play the clip / model the phrase, exaggerating the melody. Hand conducts the pitch like an orchestra — students conduct along (cameras on). Rule of thumb for Level 1: yes/no questions go UP at the end; statements and wh-questions go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11.xml.rels><?xml version='1.0' encoding='UTF-8' standalone='yes'?>
<Relationships xmlns="http://schemas.openxmlformats.org/package/2006/relationships"><Relationship Id="rId1" Type="http://schemas.microsoft.com/office/2007/relationships/media" Target="../media/media3.mp4"/><Relationship Id="rId2" Type="http://schemas.openxmlformats.org/officeDocument/2006/relationships/video" Target="../media/media3.mp4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9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.mp4"/><Relationship Id="rId3" Type="http://schemas.openxmlformats.org/officeDocument/2006/relationships/video" Target="../media/media9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19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.mp4"/><Relationship Id="rId3" Type="http://schemas.openxmlformats.org/officeDocument/2006/relationships/video" Target="../media/media3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20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20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.mp4"/><Relationship Id="rId3" Type="http://schemas.openxmlformats.org/officeDocument/2006/relationships/video" Target="../media/media10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21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.mp4"/><Relationship Id="rId3" Type="http://schemas.openxmlformats.org/officeDocument/2006/relationships/video" Target="../media/media4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22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9.xml.rels><?xml version='1.0' encoding='UTF-8' standalone='yes'?>
<Relationships xmlns="http://schemas.openxmlformats.org/package/2006/relationships"><Relationship Id="rId1" Type="http://schemas.microsoft.com/office/2007/relationships/media" Target="../media/media5.mp4"/><Relationship Id="rId2" Type="http://schemas.openxmlformats.org/officeDocument/2006/relationships/video" Target="../media/media5.mp4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5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12.jp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.mp4"/><Relationship Id="rId3" Type="http://schemas.openxmlformats.org/officeDocument/2006/relationships/video" Target="../media/media11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23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.mp4"/><Relationship Id="rId3" Type="http://schemas.openxmlformats.org/officeDocument/2006/relationships/video" Target="../media/media5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24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2.jpg"/></Relationships>
</file>

<file path=ppt/slides/_rels/slide23.xml.rels><?xml version='1.0' encoding='UTF-8' standalone='yes'?>
<Relationships xmlns="http://schemas.openxmlformats.org/package/2006/relationships"><Relationship Id="rId1" Type="http://schemas.microsoft.com/office/2007/relationships/media" Target="../media/media6.mp4"/><Relationship Id="rId2" Type="http://schemas.openxmlformats.org/officeDocument/2006/relationships/video" Target="../media/media6.mp4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8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2.mp4"/><Relationship Id="rId3" Type="http://schemas.openxmlformats.org/officeDocument/2006/relationships/video" Target="../media/media12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25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.mp4"/><Relationship Id="rId3" Type="http://schemas.openxmlformats.org/officeDocument/2006/relationships/video" Target="../media/media6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.mp4"/><Relationship Id="rId3" Type="http://schemas.openxmlformats.org/officeDocument/2006/relationships/video" Target="../media/media7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15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16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7.xml.rels><?xml version='1.0' encoding='UTF-8' standalone='yes'?>
<Relationships xmlns="http://schemas.openxmlformats.org/package/2006/relationships"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.mp4"/><Relationship Id="rId3" Type="http://schemas.openxmlformats.org/officeDocument/2006/relationships/video" Target="../media/media8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1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6133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1097280"/>
            <a:ext cx="9144000" cy="381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1">
                <a:solidFill>
                  <a:srgbClr val="FFD23F"/>
                </a:solidFill>
                <a:latin typeface="Arial Rounded MT Bold"/>
              </a:rPr>
              <a:t>M U R R A Y ' S   E N G L I S 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920240"/>
            <a:ext cx="9144000" cy="1117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400" b="1">
                <a:solidFill>
                  <a:srgbClr val="FFFFFF"/>
                </a:solidFill>
                <a:latin typeface="Arial Rounded MT Bold"/>
              </a:rPr>
              <a:t>Intonation — the Music!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9144000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000" b="0">
                <a:solidFill>
                  <a:srgbClr val="9B8CFF"/>
                </a:solidFill>
                <a:latin typeface="Helvetica Neue"/>
              </a:rPr>
              <a:t>Your voice goes UP ↗ and DOWN ↘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40480" y="4320540"/>
            <a:ext cx="1463040" cy="822960"/>
          </a:xfrm>
          <a:prstGeom prst="roundRect">
            <a:avLst/>
          </a:prstGeom>
          <a:solidFill>
            <a:srgbClr val="FFD2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0" y="4423410"/>
            <a:ext cx="9144000" cy="660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161339"/>
                </a:solidFill>
                <a:latin typeface="Arial Rounded MT Bold"/>
              </a:rPr>
              <a:t>DAY 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610728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343079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3" y="340424"/>
            <a:ext cx="3472603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3_you_did_what_charac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32" y="1102251"/>
            <a:ext cx="2507401" cy="3756406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35" y="1071563"/>
            <a:ext cx="5467663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3_you_did_what_li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933" y="1903656"/>
            <a:ext cx="4515547" cy="35898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YOU DID WHAT .mp4">
            <a:hlinkClick r:id="" action="ppaction://media"/>
            <a:extLst>
              <a:ext uri="{FF2B5EF4-FFF2-40B4-BE49-F238E27FC236}">
                <a16:creationId xmlns:a16="http://schemas.microsoft.com/office/drawing/2014/main" id="{84BBB6EB-6059-14F8-35FC-42EAD6AA8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SLOW 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🐌  Once more — slowly!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Listen to the melody go up ↗ and down ↘</a:t>
            </a:r>
          </a:p>
        </p:txBody>
      </p:sp>
      <p:pic>
        <p:nvPicPr>
          <p:cNvPr id="9" name="slow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YOU! 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🎤  Your turn — say it WITH the video!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Play it again — speak along ×3, muted, big mouths!</a:t>
            </a:r>
          </a:p>
        </p:txBody>
      </p:sp>
      <p:pic>
        <p:nvPicPr>
          <p:cNvPr id="9" name="norm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610728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343079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3" y="340424"/>
            <a:ext cx="3472603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4_are_we_done_yet_charac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32" y="1102251"/>
            <a:ext cx="2507401" cy="3756406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35" y="1071563"/>
            <a:ext cx="5467663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26" descr="are-we-done-yet-flat_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643" y="2191523"/>
            <a:ext cx="3014126" cy="301412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77510-0C0D-279E-7745-BBEA08B578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31A2C-5B82-B2CE-EE20-1C37148832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SLOW 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🐌  Once more — slowly!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Listen to the melody go up ↗ and down ↘</a:t>
            </a:r>
          </a:p>
        </p:txBody>
      </p:sp>
      <p:pic>
        <p:nvPicPr>
          <p:cNvPr id="9" name="slow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YOU! 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🎤  Your turn — say it WITH the video!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Play it again — speak along ×3, muted, big mouths!</a:t>
            </a:r>
          </a:p>
        </p:txBody>
      </p:sp>
      <p:pic>
        <p:nvPicPr>
          <p:cNvPr id="9" name="norm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610728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343079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3" y="340424"/>
            <a:ext cx="3472603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5_guess_what_i_got_you_charac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32" y="1102251"/>
            <a:ext cx="2507401" cy="3756406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35" y="1071563"/>
            <a:ext cx="5467663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5_guess_what_i_got_you_li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933" y="2191523"/>
            <a:ext cx="4515547" cy="301412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UESS WHAT I GOT?.mp4">
            <a:hlinkClick r:id="" action="ppaction://media"/>
            <a:extLst>
              <a:ext uri="{FF2B5EF4-FFF2-40B4-BE49-F238E27FC236}">
                <a16:creationId xmlns:a16="http://schemas.microsoft.com/office/drawing/2014/main" id="{64561B79-5431-CC39-420E-2F62867655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610728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343079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3" y="340424"/>
            <a:ext cx="3472603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1_do_you_like_the_ring_charac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32" y="1102251"/>
            <a:ext cx="2507401" cy="3756406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35" y="1071563"/>
            <a:ext cx="5467663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643" y="2693877"/>
            <a:ext cx="3014126" cy="20094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SLOW 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🐌  Once more — slowly!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Listen to the melody go up ↗ and down ↘</a:t>
            </a:r>
          </a:p>
        </p:txBody>
      </p:sp>
      <p:pic>
        <p:nvPicPr>
          <p:cNvPr id="9" name="slow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YOU! 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🎤  Your turn — say it WITH the video!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Play it again — speak along ×3, muted, big mouths!</a:t>
            </a:r>
          </a:p>
        </p:txBody>
      </p:sp>
      <p:pic>
        <p:nvPicPr>
          <p:cNvPr id="9" name="norm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610728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343079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3" y="340424"/>
            <a:ext cx="3472603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6_see_you_later_charac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32" y="1102251"/>
            <a:ext cx="2507401" cy="3756406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35" y="1071563"/>
            <a:ext cx="5467663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 descr="see-you-later-falling_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643" y="2191522"/>
            <a:ext cx="3014127" cy="30141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EE YOU LATER.mp4">
            <a:hlinkClick r:id="" action="ppaction://media"/>
            <a:extLst>
              <a:ext uri="{FF2B5EF4-FFF2-40B4-BE49-F238E27FC236}">
                <a16:creationId xmlns:a16="http://schemas.microsoft.com/office/drawing/2014/main" id="{78F8CD7D-419A-0745-DFD2-61FBF8EAD7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SLOW 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🐌  Once more — slowly!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Listen to the melody go up ↗ and down ↘</a:t>
            </a:r>
          </a:p>
        </p:txBody>
      </p:sp>
      <p:pic>
        <p:nvPicPr>
          <p:cNvPr id="9" name="slow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YOU! 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🎤  Your turn — say it WITH the video!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Play it again — speak along ×3, muted, big mouths!</a:t>
            </a:r>
          </a:p>
        </p:txBody>
      </p:sp>
      <p:pic>
        <p:nvPicPr>
          <p:cNvPr id="9" name="norm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DO YOU LIKE IT?.mp4">
            <a:hlinkClick r:id="" action="ppaction://media"/>
            <a:extLst>
              <a:ext uri="{FF2B5EF4-FFF2-40B4-BE49-F238E27FC236}">
                <a16:creationId xmlns:a16="http://schemas.microsoft.com/office/drawing/2014/main" id="{7FA67D5E-BAF6-05CF-793A-528805B2B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SLOW 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🐌  Once more — slowly!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Listen to the melody go up ↗ and down ↘</a:t>
            </a:r>
          </a:p>
        </p:txBody>
      </p:sp>
      <p:pic>
        <p:nvPicPr>
          <p:cNvPr id="9" name="slow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YOU! 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🎤  Your turn — say it WITH the video!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Play it again — speak along ×3, muted, big mouths!</a:t>
            </a:r>
          </a:p>
        </p:txBody>
      </p:sp>
      <p:pic>
        <p:nvPicPr>
          <p:cNvPr id="9" name="norm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610728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343079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3" y="340424"/>
            <a:ext cx="3472603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2_where_are_my_keys_charac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32" y="1102251"/>
            <a:ext cx="2507401" cy="3756406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35" y="1071563"/>
            <a:ext cx="5467663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2_where_are_my_keys_li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933" y="2191523"/>
            <a:ext cx="4515547" cy="30141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WHERE ARE MY KEYS 17 SECONDS.mp4">
            <a:hlinkClick r:id="" action="ppaction://media"/>
            <a:extLst>
              <a:ext uri="{FF2B5EF4-FFF2-40B4-BE49-F238E27FC236}">
                <a16:creationId xmlns:a16="http://schemas.microsoft.com/office/drawing/2014/main" id="{1549084A-1066-61DD-A3A0-8D6E494FE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6333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SLOW 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🐌  Once more — slowly!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Listen to the melody go up ↗ and down ↘</a:t>
            </a:r>
          </a:p>
        </p:txBody>
      </p:sp>
      <p:pic>
        <p:nvPicPr>
          <p:cNvPr id="9" name="slow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9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ounded Rectangle 2"/>
          <p:cNvSpPr/>
          <p:nvPr/>
        </p:nvSpPr>
        <p:spPr>
          <a:xfrm>
            <a:off x="320040" y="274320"/>
            <a:ext cx="1234440" cy="457200"/>
          </a:xfrm>
          <a:prstGeom prst="roundRect">
            <a:avLst/>
          </a:prstGeom>
          <a:solidFill>
            <a:srgbClr val="FF5D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800" b="1">
                <a:solidFill>
                  <a:srgbClr val="FFFFFF"/>
                </a:solidFill>
                <a:latin typeface="Arial Rounded MT Bold"/>
              </a:rPr>
              <a:t>DAY 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52360" y="274320"/>
            <a:ext cx="1371600" cy="457200"/>
          </a:xfrm>
          <a:prstGeom prst="roundRect">
            <a:avLst/>
          </a:prstGeom>
          <a:solidFill>
            <a:srgbClr val="241F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Arial Rounded MT Bold"/>
              </a:rPr>
              <a:t>YOU! 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22960"/>
            <a:ext cx="9144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600" b="1">
                <a:solidFill>
                  <a:srgbClr val="241F4E"/>
                </a:solidFill>
                <a:latin typeface="Arial Rounded MT Bold"/>
              </a:rPr>
              <a:t>🎤  Your turn — say it WITH the video!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7920"/>
            <a:ext cx="9144000" cy="4114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500" b="0">
                <a:solidFill>
                  <a:srgbClr val="5A548A"/>
                </a:solidFill>
                <a:latin typeface="Helvetica Neue"/>
              </a:rPr>
              <a:t>Play it again — speak along ×3, muted, big mouths!</a:t>
            </a:r>
          </a:p>
        </p:txBody>
      </p:sp>
      <p:pic>
        <p:nvPicPr>
          <p:cNvPr id="9" name="norm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825</Words>
  <Application>Microsoft Macintosh PowerPoint</Application>
  <PresentationFormat>On-screen Show (4:3)</PresentationFormat>
  <Paragraphs>27</Paragraphs>
  <Slides>15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Rounded MT Bold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Mary Beth Fielder</cp:lastModifiedBy>
  <cp:revision>15</cp:revision>
  <dcterms:created xsi:type="dcterms:W3CDTF">2013-01-27T09:14:16Z</dcterms:created>
  <dcterms:modified xsi:type="dcterms:W3CDTF">2026-06-13T01:21:04Z</dcterms:modified>
  <cp:category/>
</cp:coreProperties>
</file>