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RUN ORDER: this warm-up → 11-1 Schwa Tongue Twisters → 11-2 THE BIG GAME SHOW (the centerpiece — one round per day of the course) → ONE dialogue (pick: 11-3 Bank / 11-4 Clinic / 11-5 Immigration — choose what fits your class's lives) → 11-6 CATMAN FINALE 🐱 → exit here.
LAST DAY ENERGY: celebrate everything. Today is proof of how far they came: Day 1 they typed their name letter; today they'll decode schwa spellings and fix mistakes with their voice.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One item per era: /mmm/ (m) … 'nap' (n-a-p) … 'cane' (magic e!) … '30' (THIR-ty) … banana beats (3) … boss beat (2) … buh-NAN-uh (banana) … 'I dunno' (I do not know). Surprise finale: 'CATMAN!' — they type it, you grin: 'more about him later.'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Celebration breakouts — short, warm, no tasks to fail. Sunshine room: hearing the alphabet group READ to each other on Day 11 might get you emotional. Allowed.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Read every single answer aloud. Take your time. Screenshot the chat — that's your course evaluation, in their own words.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6133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5332" y="399490"/>
            <a:ext cx="66029" cy="66029"/>
          </a:xfrm>
          <a:prstGeom prst="ellipse">
            <a:avLst/>
          </a:prstGeom>
          <a:solidFill>
            <a:srgbClr val="FFFFFF">
              <a:alpha val="8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5259346" y="4257057"/>
            <a:ext cx="62980" cy="62980"/>
          </a:xfrm>
          <a:prstGeom prst="ellipse">
            <a:avLst/>
          </a:prstGeom>
          <a:solidFill>
            <a:srgbClr val="FFFFFF">
              <a:alpha val="61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1397893" y="4224927"/>
            <a:ext cx="30361" cy="30361"/>
          </a:xfrm>
          <a:prstGeom prst="ellipse">
            <a:avLst/>
          </a:prstGeom>
          <a:solidFill>
            <a:srgbClr val="FFFFFF">
              <a:alpha val="37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5564386" y="550349"/>
            <a:ext cx="68039" cy="68039"/>
          </a:xfrm>
          <a:prstGeom prst="ellipse">
            <a:avLst/>
          </a:prstGeom>
          <a:solidFill>
            <a:srgbClr val="FFFFFF">
              <a:alpha val="39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5702586" y="4683364"/>
            <a:ext cx="69594" cy="69594"/>
          </a:xfrm>
          <a:prstGeom prst="ellipse">
            <a:avLst/>
          </a:prstGeom>
          <a:solidFill>
            <a:srgbClr val="FFFFFF">
              <a:alpha val="60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270101" y="4559477"/>
            <a:ext cx="42341" cy="42341"/>
          </a:xfrm>
          <a:prstGeom prst="ellipse">
            <a:avLst/>
          </a:prstGeom>
          <a:solidFill>
            <a:srgbClr val="FFFFFF">
              <a:alpha val="7300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116006" y="4673824"/>
            <a:ext cx="40678" cy="40678"/>
          </a:xfrm>
          <a:prstGeom prst="ellipse">
            <a:avLst/>
          </a:prstGeom>
          <a:solidFill>
            <a:srgbClr val="FFFFFF">
              <a:alpha val="78000"/>
            </a:srgbClr>
          </a:solidFill>
          <a:ln/>
        </p:spPr>
      </p:sp>
      <p:sp>
        <p:nvSpPr>
          <p:cNvPr id="9" name="Shape 7"/>
          <p:cNvSpPr/>
          <p:nvPr/>
        </p:nvSpPr>
        <p:spPr>
          <a:xfrm>
            <a:off x="5198364" y="762612"/>
            <a:ext cx="33699" cy="33699"/>
          </a:xfrm>
          <a:prstGeom prst="ellipse">
            <a:avLst/>
          </a:prstGeom>
          <a:solidFill>
            <a:srgbClr val="FFFFFF">
              <a:alpha val="42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8009775" y="4749355"/>
            <a:ext cx="52531" cy="52531"/>
          </a:xfrm>
          <a:prstGeom prst="ellipse">
            <a:avLst/>
          </a:prstGeom>
          <a:solidFill>
            <a:srgbClr val="FFFFFF">
              <a:alpha val="30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329323" y="508491"/>
            <a:ext cx="68545" cy="68545"/>
          </a:xfrm>
          <a:prstGeom prst="ellipse">
            <a:avLst/>
          </a:prstGeom>
          <a:solidFill>
            <a:srgbClr val="FFFFFF">
              <a:alpha val="60000"/>
            </a:srgbClr>
          </a:solidFill>
          <a:ln/>
        </p:spPr>
      </p:sp>
      <p:sp>
        <p:nvSpPr>
          <p:cNvPr id="12" name="Shape 10"/>
          <p:cNvSpPr/>
          <p:nvPr/>
        </p:nvSpPr>
        <p:spPr>
          <a:xfrm>
            <a:off x="1632084" y="633900"/>
            <a:ext cx="59474" cy="59474"/>
          </a:xfrm>
          <a:prstGeom prst="ellipse">
            <a:avLst/>
          </a:prstGeom>
          <a:solidFill>
            <a:srgbClr val="FFFFFF">
              <a:alpha val="73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4231435" y="4345530"/>
            <a:ext cx="55620" cy="55620"/>
          </a:xfrm>
          <a:prstGeom prst="ellipse">
            <a:avLst/>
          </a:prstGeom>
          <a:solidFill>
            <a:srgbClr val="FFFFFF">
              <a:alpha val="40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6285597" y="552552"/>
            <a:ext cx="38875" cy="38875"/>
          </a:xfrm>
          <a:prstGeom prst="ellipse">
            <a:avLst/>
          </a:prstGeom>
          <a:solidFill>
            <a:srgbClr val="FFFFFF">
              <a:alpha val="45000"/>
            </a:srgbClr>
          </a:solidFill>
          <a:ln/>
        </p:spPr>
      </p:sp>
      <p:sp>
        <p:nvSpPr>
          <p:cNvPr id="15" name="Shape 13"/>
          <p:cNvSpPr/>
          <p:nvPr/>
        </p:nvSpPr>
        <p:spPr>
          <a:xfrm>
            <a:off x="4967222" y="4363550"/>
            <a:ext cx="71412" cy="71412"/>
          </a:xfrm>
          <a:prstGeom prst="ellipse">
            <a:avLst/>
          </a:prstGeom>
          <a:solidFill>
            <a:srgbClr val="FFFFFF">
              <a:alpha val="21000"/>
            </a:srgbClr>
          </a:solidFill>
          <a:ln/>
        </p:spPr>
      </p:sp>
      <p:sp>
        <p:nvSpPr>
          <p:cNvPr id="16" name="Shape 14"/>
          <p:cNvSpPr/>
          <p:nvPr/>
        </p:nvSpPr>
        <p:spPr>
          <a:xfrm>
            <a:off x="2916162" y="417230"/>
            <a:ext cx="71717" cy="71717"/>
          </a:xfrm>
          <a:prstGeom prst="ellipse">
            <a:avLst/>
          </a:prstGeom>
          <a:solidFill>
            <a:srgbClr val="FFFFFF">
              <a:alpha val="58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1803980" y="586520"/>
            <a:ext cx="41830" cy="41830"/>
          </a:xfrm>
          <a:prstGeom prst="ellipse">
            <a:avLst/>
          </a:prstGeom>
          <a:solidFill>
            <a:srgbClr val="FFFFFF">
              <a:alpha val="59000"/>
            </a:srgbClr>
          </a:solidFill>
          <a:ln/>
        </p:spPr>
      </p:sp>
      <p:sp>
        <p:nvSpPr>
          <p:cNvPr id="18" name="Shape 16"/>
          <p:cNvSpPr/>
          <p:nvPr/>
        </p:nvSpPr>
        <p:spPr>
          <a:xfrm>
            <a:off x="3853831" y="4341396"/>
            <a:ext cx="35754" cy="35754"/>
          </a:xfrm>
          <a:prstGeom prst="ellipse">
            <a:avLst/>
          </a:prstGeom>
          <a:solidFill>
            <a:srgbClr val="FFFFFF">
              <a:alpha val="35000"/>
            </a:srgbClr>
          </a:solidFill>
          <a:ln/>
        </p:spPr>
      </p:sp>
      <p:sp>
        <p:nvSpPr>
          <p:cNvPr id="19" name="Shape 17"/>
          <p:cNvSpPr/>
          <p:nvPr/>
        </p:nvSpPr>
        <p:spPr>
          <a:xfrm>
            <a:off x="2811317" y="4590681"/>
            <a:ext cx="33946" cy="33946"/>
          </a:xfrm>
          <a:prstGeom prst="ellipse">
            <a:avLst/>
          </a:prstGeom>
          <a:solidFill>
            <a:srgbClr val="FFFFFF">
              <a:alpha val="7500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2139994" y="4071560"/>
            <a:ext cx="46767" cy="46767"/>
          </a:xfrm>
          <a:prstGeom prst="ellipse">
            <a:avLst/>
          </a:prstGeom>
          <a:solidFill>
            <a:srgbClr val="FFFFFF">
              <a:alpha val="65000"/>
            </a:srgbClr>
          </a:solidFill>
          <a:ln/>
        </p:spPr>
      </p:sp>
      <p:sp>
        <p:nvSpPr>
          <p:cNvPr id="21" name="Shape 19"/>
          <p:cNvSpPr/>
          <p:nvPr/>
        </p:nvSpPr>
        <p:spPr>
          <a:xfrm>
            <a:off x="7039890" y="163569"/>
            <a:ext cx="64619" cy="64619"/>
          </a:xfrm>
          <a:prstGeom prst="ellipse">
            <a:avLst/>
          </a:prstGeom>
          <a:solidFill>
            <a:srgbClr val="FFFFFF">
              <a:alpha val="39000"/>
            </a:srgbClr>
          </a:solidFill>
          <a:ln/>
        </p:spPr>
      </p:sp>
      <p:sp>
        <p:nvSpPr>
          <p:cNvPr id="22" name="Shape 20"/>
          <p:cNvSpPr/>
          <p:nvPr/>
        </p:nvSpPr>
        <p:spPr>
          <a:xfrm>
            <a:off x="412401" y="4154662"/>
            <a:ext cx="45689" cy="45689"/>
          </a:xfrm>
          <a:prstGeom prst="ellipse">
            <a:avLst/>
          </a:prstGeom>
          <a:solidFill>
            <a:srgbClr val="FFFFFF">
              <a:alpha val="62000"/>
            </a:srgbClr>
          </a:solidFill>
          <a:ln/>
        </p:spPr>
      </p:sp>
      <p:sp>
        <p:nvSpPr>
          <p:cNvPr id="23" name="Shape 21"/>
          <p:cNvSpPr/>
          <p:nvPr/>
        </p:nvSpPr>
        <p:spPr>
          <a:xfrm>
            <a:off x="684976" y="4407075"/>
            <a:ext cx="42114" cy="42114"/>
          </a:xfrm>
          <a:prstGeom prst="ellipse">
            <a:avLst/>
          </a:prstGeom>
          <a:solidFill>
            <a:srgbClr val="FFFFFF">
              <a:alpha val="57000"/>
            </a:srgbClr>
          </a:solidFill>
          <a:ln/>
        </p:spPr>
      </p:sp>
      <p:sp>
        <p:nvSpPr>
          <p:cNvPr id="24" name="Shape 22"/>
          <p:cNvSpPr/>
          <p:nvPr/>
        </p:nvSpPr>
        <p:spPr>
          <a:xfrm>
            <a:off x="5793239" y="4072072"/>
            <a:ext cx="60903" cy="60903"/>
          </a:xfrm>
          <a:prstGeom prst="ellipse">
            <a:avLst/>
          </a:prstGeom>
          <a:solidFill>
            <a:srgbClr val="FFFFFF">
              <a:alpha val="43000"/>
            </a:srgbClr>
          </a:solidFill>
          <a:ln/>
        </p:spPr>
      </p:sp>
      <p:sp>
        <p:nvSpPr>
          <p:cNvPr id="25" name="Shape 23"/>
          <p:cNvSpPr/>
          <p:nvPr/>
        </p:nvSpPr>
        <p:spPr>
          <a:xfrm>
            <a:off x="5272214" y="4379033"/>
            <a:ext cx="34998" cy="34998"/>
          </a:xfrm>
          <a:prstGeom prst="ellipse">
            <a:avLst/>
          </a:prstGeom>
          <a:solidFill>
            <a:srgbClr val="FFFFFF">
              <a:alpha val="47000"/>
            </a:srgbClr>
          </a:solidFill>
          <a:ln/>
        </p:spPr>
      </p:sp>
      <p:sp>
        <p:nvSpPr>
          <p:cNvPr id="26" name="Shape 24"/>
          <p:cNvSpPr/>
          <p:nvPr/>
        </p:nvSpPr>
        <p:spPr>
          <a:xfrm>
            <a:off x="2307555" y="4594885"/>
            <a:ext cx="47851" cy="47851"/>
          </a:xfrm>
          <a:prstGeom prst="ellipse">
            <a:avLst/>
          </a:prstGeom>
          <a:solidFill>
            <a:srgbClr val="FFFFFF">
              <a:alpha val="25000"/>
            </a:srgbClr>
          </a:solidFill>
          <a:ln/>
        </p:spPr>
      </p:sp>
      <p:sp>
        <p:nvSpPr>
          <p:cNvPr id="27" name="Shape 25"/>
          <p:cNvSpPr/>
          <p:nvPr/>
        </p:nvSpPr>
        <p:spPr>
          <a:xfrm>
            <a:off x="416863" y="628118"/>
            <a:ext cx="70906" cy="70906"/>
          </a:xfrm>
          <a:prstGeom prst="ellipse">
            <a:avLst/>
          </a:prstGeom>
          <a:solidFill>
            <a:srgbClr val="FFFFFF">
              <a:alpha val="57000"/>
            </a:srgbClr>
          </a:solidFill>
          <a:ln/>
        </p:spPr>
      </p:sp>
      <p:sp>
        <p:nvSpPr>
          <p:cNvPr id="28" name="Shape 26"/>
          <p:cNvSpPr/>
          <p:nvPr/>
        </p:nvSpPr>
        <p:spPr>
          <a:xfrm>
            <a:off x="5739678" y="4769997"/>
            <a:ext cx="71209" cy="71209"/>
          </a:xfrm>
          <a:prstGeom prst="ellipse">
            <a:avLst/>
          </a:prstGeom>
          <a:solidFill>
            <a:srgbClr val="FFFFFF">
              <a:alpha val="49000"/>
            </a:srgbClr>
          </a:solidFill>
          <a:ln/>
        </p:spPr>
      </p:sp>
      <p:sp>
        <p:nvSpPr>
          <p:cNvPr id="29" name="Shape 27"/>
          <p:cNvSpPr/>
          <p:nvPr/>
        </p:nvSpPr>
        <p:spPr>
          <a:xfrm>
            <a:off x="3291235" y="4750535"/>
            <a:ext cx="67008" cy="67008"/>
          </a:xfrm>
          <a:prstGeom prst="ellipse">
            <a:avLst/>
          </a:prstGeom>
          <a:solidFill>
            <a:srgbClr val="FFFFFF">
              <a:alpha val="54000"/>
            </a:srgbClr>
          </a:solidFill>
          <a:ln/>
        </p:spPr>
      </p:sp>
      <p:sp>
        <p:nvSpPr>
          <p:cNvPr id="30" name="Shape 28"/>
          <p:cNvSpPr/>
          <p:nvPr/>
        </p:nvSpPr>
        <p:spPr>
          <a:xfrm>
            <a:off x="4693145" y="540399"/>
            <a:ext cx="32116" cy="32116"/>
          </a:xfrm>
          <a:prstGeom prst="ellipse">
            <a:avLst/>
          </a:prstGeom>
          <a:solidFill>
            <a:srgbClr val="FFFFFF">
              <a:alpha val="34000"/>
            </a:srgbClr>
          </a:solidFill>
          <a:ln/>
        </p:spPr>
      </p:sp>
      <p:sp>
        <p:nvSpPr>
          <p:cNvPr id="31" name="Shape 29"/>
          <p:cNvSpPr/>
          <p:nvPr/>
        </p:nvSpPr>
        <p:spPr>
          <a:xfrm>
            <a:off x="4375306" y="263763"/>
            <a:ext cx="37514" cy="37514"/>
          </a:xfrm>
          <a:prstGeom prst="ellipse">
            <a:avLst/>
          </a:prstGeom>
          <a:solidFill>
            <a:srgbClr val="FFFFFF">
              <a:alpha val="32000"/>
            </a:srgbClr>
          </a:solidFill>
          <a:ln/>
        </p:spPr>
      </p:sp>
      <p:sp>
        <p:nvSpPr>
          <p:cNvPr id="32" name="Shape 30"/>
          <p:cNvSpPr/>
          <p:nvPr/>
        </p:nvSpPr>
        <p:spPr>
          <a:xfrm>
            <a:off x="8018905" y="4165681"/>
            <a:ext cx="34076" cy="34076"/>
          </a:xfrm>
          <a:prstGeom prst="ellipse">
            <a:avLst/>
          </a:prstGeom>
          <a:solidFill>
            <a:srgbClr val="FFFFFF">
              <a:alpha val="56000"/>
            </a:srgbClr>
          </a:solidFill>
          <a:ln/>
        </p:spPr>
      </p:sp>
      <p:sp>
        <p:nvSpPr>
          <p:cNvPr id="33" name="Shape 31"/>
          <p:cNvSpPr/>
          <p:nvPr/>
        </p:nvSpPr>
        <p:spPr>
          <a:xfrm>
            <a:off x="6882291" y="4674813"/>
            <a:ext cx="50762" cy="50762"/>
          </a:xfrm>
          <a:prstGeom prst="ellipse">
            <a:avLst/>
          </a:prstGeom>
          <a:solidFill>
            <a:srgbClr val="FFFFFF">
              <a:alpha val="58000"/>
            </a:srgbClr>
          </a:solidFill>
          <a:ln/>
        </p:spPr>
      </p:sp>
      <p:sp>
        <p:nvSpPr>
          <p:cNvPr id="34" name="Shape 32"/>
          <p:cNvSpPr/>
          <p:nvPr/>
        </p:nvSpPr>
        <p:spPr>
          <a:xfrm>
            <a:off x="7597079" y="4106600"/>
            <a:ext cx="71437" cy="71437"/>
          </a:xfrm>
          <a:prstGeom prst="ellipse">
            <a:avLst/>
          </a:prstGeom>
          <a:solidFill>
            <a:srgbClr val="FFFFFF">
              <a:alpha val="69000"/>
            </a:srgbClr>
          </a:solidFill>
          <a:ln/>
        </p:spPr>
      </p:sp>
      <p:sp>
        <p:nvSpPr>
          <p:cNvPr id="35" name="Shape 33"/>
          <p:cNvSpPr/>
          <p:nvPr/>
        </p:nvSpPr>
        <p:spPr>
          <a:xfrm>
            <a:off x="1345123" y="4722161"/>
            <a:ext cx="61825" cy="61825"/>
          </a:xfrm>
          <a:prstGeom prst="ellipse">
            <a:avLst/>
          </a:prstGeom>
          <a:solidFill>
            <a:srgbClr val="FFFFFF">
              <a:alpha val="67000"/>
            </a:srgbClr>
          </a:solidFill>
          <a:ln/>
        </p:spPr>
      </p:sp>
      <p:sp>
        <p:nvSpPr>
          <p:cNvPr id="36" name="Shape 34"/>
          <p:cNvSpPr/>
          <p:nvPr/>
        </p:nvSpPr>
        <p:spPr>
          <a:xfrm>
            <a:off x="2398605" y="4665720"/>
            <a:ext cx="62406" cy="62406"/>
          </a:xfrm>
          <a:prstGeom prst="ellipse">
            <a:avLst/>
          </a:prstGeom>
          <a:solidFill>
            <a:srgbClr val="FFFFFF">
              <a:alpha val="66000"/>
            </a:srgbClr>
          </a:solidFill>
          <a:ln/>
        </p:spPr>
      </p:sp>
      <p:sp>
        <p:nvSpPr>
          <p:cNvPr id="37" name="Shape 35"/>
          <p:cNvSpPr/>
          <p:nvPr/>
        </p:nvSpPr>
        <p:spPr>
          <a:xfrm>
            <a:off x="1802024" y="203137"/>
            <a:ext cx="64954" cy="64954"/>
          </a:xfrm>
          <a:prstGeom prst="ellipse">
            <a:avLst/>
          </a:prstGeom>
          <a:solidFill>
            <a:srgbClr val="FFFFFF">
              <a:alpha val="67000"/>
            </a:srgbClr>
          </a:solidFill>
          <a:ln/>
        </p:spPr>
      </p:sp>
      <p:sp>
        <p:nvSpPr>
          <p:cNvPr id="38" name="Shape 36"/>
          <p:cNvSpPr/>
          <p:nvPr/>
        </p:nvSpPr>
        <p:spPr>
          <a:xfrm>
            <a:off x="6367888" y="4398779"/>
            <a:ext cx="63448" cy="63448"/>
          </a:xfrm>
          <a:prstGeom prst="ellipse">
            <a:avLst/>
          </a:prstGeom>
          <a:solidFill>
            <a:srgbClr val="FFFFFF">
              <a:alpha val="50000"/>
            </a:srgbClr>
          </a:solidFill>
          <a:ln/>
        </p:spPr>
      </p:sp>
      <p:sp>
        <p:nvSpPr>
          <p:cNvPr id="39" name="Shape 37"/>
          <p:cNvSpPr/>
          <p:nvPr/>
        </p:nvSpPr>
        <p:spPr>
          <a:xfrm>
            <a:off x="745932" y="35727"/>
            <a:ext cx="37096" cy="37096"/>
          </a:xfrm>
          <a:prstGeom prst="ellipse">
            <a:avLst/>
          </a:prstGeom>
          <a:solidFill>
            <a:srgbClr val="FFFFFF">
              <a:alpha val="68000"/>
            </a:srgbClr>
          </a:solidFill>
          <a:ln/>
        </p:spPr>
      </p:sp>
      <p:sp>
        <p:nvSpPr>
          <p:cNvPr id="40" name="Shape 38"/>
          <p:cNvSpPr/>
          <p:nvPr/>
        </p:nvSpPr>
        <p:spPr>
          <a:xfrm>
            <a:off x="4468694" y="4105137"/>
            <a:ext cx="68581" cy="68581"/>
          </a:xfrm>
          <a:prstGeom prst="ellipse">
            <a:avLst/>
          </a:prstGeom>
          <a:solidFill>
            <a:srgbClr val="FFFFFF">
              <a:alpha val="52000"/>
            </a:srgbClr>
          </a:solidFill>
          <a:ln/>
        </p:spPr>
      </p:sp>
      <p:sp>
        <p:nvSpPr>
          <p:cNvPr id="41" name="Shape 39"/>
          <p:cNvSpPr/>
          <p:nvPr/>
        </p:nvSpPr>
        <p:spPr>
          <a:xfrm>
            <a:off x="7995892" y="4348059"/>
            <a:ext cx="41023" cy="41023"/>
          </a:xfrm>
          <a:prstGeom prst="ellipse">
            <a:avLst/>
          </a:prstGeom>
          <a:solidFill>
            <a:srgbClr val="FFFFFF">
              <a:alpha val="76000"/>
            </a:srgbClr>
          </a:solidFill>
          <a:ln/>
        </p:spPr>
      </p:sp>
      <p:sp>
        <p:nvSpPr>
          <p:cNvPr id="42" name="Text 40"/>
          <p:cNvSpPr/>
          <p:nvPr/>
        </p:nvSpPr>
        <p:spPr>
          <a:xfrm>
            <a:off x="0" y="8686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spc="400" kern="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 U R R A Y ' S   E N G L I S H</a:t>
            </a:r>
            <a:endParaRPr lang="en-US" sz="1500" dirty="0"/>
          </a:p>
        </p:txBody>
      </p:sp>
      <p:sp>
        <p:nvSpPr>
          <p:cNvPr id="43" name="Text 41"/>
          <p:cNvSpPr/>
          <p:nvPr/>
        </p:nvSpPr>
        <p:spPr>
          <a:xfrm>
            <a:off x="0" y="132588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The Grand Finale!  🏆</a:t>
            </a:r>
            <a:endParaRPr lang="en-US" sz="4600" dirty="0"/>
          </a:p>
        </p:txBody>
      </p:sp>
      <p:sp>
        <p:nvSpPr>
          <p:cNvPr id="44" name="Text 42"/>
          <p:cNvSpPr/>
          <p:nvPr/>
        </p:nvSpPr>
        <p:spPr>
          <a:xfrm>
            <a:off x="0" y="24688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9B8C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11 days · 26 letters · 1000 sounds</a:t>
            </a:r>
            <a:endParaRPr lang="en-US" sz="2000" dirty="0"/>
          </a:p>
        </p:txBody>
      </p:sp>
      <p:sp>
        <p:nvSpPr>
          <p:cNvPr id="45" name="Shape 43"/>
          <p:cNvSpPr/>
          <p:nvPr/>
        </p:nvSpPr>
        <p:spPr>
          <a:xfrm>
            <a:off x="3749040" y="3200400"/>
            <a:ext cx="1645920" cy="685800"/>
          </a:xfrm>
          <a:prstGeom prst="roundRect">
            <a:avLst>
              <a:gd name="adj" fmla="val 49333"/>
            </a:avLst>
          </a:prstGeom>
          <a:solidFill>
            <a:srgbClr val="FFD23F"/>
          </a:solidFill>
          <a:ln/>
          <a:effectLst>
            <a:outerShdw sx="100000" sy="100000" kx="0" ky="0" algn="bl" rotWithShape="0" blurRad="127000" dist="50800" dir="5400000">
              <a:srgbClr val="000000">
                <a:alpha val="35000"/>
              </a:srgbClr>
            </a:outerShdw>
          </a:effectLst>
        </p:spPr>
      </p:sp>
      <p:sp>
        <p:nvSpPr>
          <p:cNvPr id="46" name="Text 44"/>
          <p:cNvSpPr/>
          <p:nvPr/>
        </p:nvSpPr>
        <p:spPr>
          <a:xfrm>
            <a:off x="3749040" y="3200400"/>
            <a:ext cx="1645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11</a:t>
            </a:r>
            <a:endParaRPr lang="en-US" sz="2600" dirty="0"/>
          </a:p>
        </p:txBody>
      </p:sp>
      <p:sp>
        <p:nvSpPr>
          <p:cNvPr id="47" name="Text 45"/>
          <p:cNvSpPr/>
          <p:nvPr/>
        </p:nvSpPr>
        <p:spPr>
          <a:xfrm>
            <a:off x="0" y="461772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murraycohen.com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D23F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11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WARM-UP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🔊  Greatest hits — type what you hear!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1463040" y="164592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463040" y="164592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YOUR ANSWER IN THE CHAT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1188720" y="2514600"/>
            <a:ext cx="6766560" cy="1051560"/>
          </a:xfrm>
          <a:prstGeom prst="roundRect">
            <a:avLst>
              <a:gd name="adj" fmla="val 13043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188720" y="2514600"/>
            <a:ext cx="676656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Everything from 11 days …</a:t>
            </a:r>
            <a:pPr algn="ctr" indent="0" marL="0">
              <a:buNone/>
            </a:pPr>
            <a:r>
              <a:rPr lang="en-US" sz="24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 one last warm-up!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0" y="38404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⭐ Stars: the last one is a surprise 🎁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11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TEAMS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👥  Breakout Rooms — your job!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731520" y="1737360"/>
            <a:ext cx="7680960" cy="822960"/>
          </a:xfrm>
          <a:prstGeom prst="roundRect">
            <a:avLst>
              <a:gd name="adj" fmla="val 16667"/>
            </a:avLst>
          </a:prstGeom>
          <a:solidFill>
            <a:srgbClr val="FFD23F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1737360"/>
            <a:ext cx="7315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🟡 Sunshine room:   </a:t>
            </a:r>
            <a:pPr indent="0" marL="0">
              <a:buNone/>
            </a:pPr>
            <a:r>
              <a:rPr lang="en-US" sz="17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Read your favorite words from the course to each other. You CAN read now!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731520" y="2697480"/>
            <a:ext cx="7680960" cy="822960"/>
          </a:xfrm>
          <a:prstGeom prst="roundRect">
            <a:avLst>
              <a:gd name="adj" fmla="val 16667"/>
            </a:avLst>
          </a:prstGeom>
          <a:solidFill>
            <a:srgbClr val="FF5D5D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2697480"/>
            <a:ext cx="7315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🔴 Fire room:   </a:t>
            </a:r>
            <a:pPr indent="0" marL="0">
              <a:buNone/>
            </a:pPr>
            <a:r>
              <a:rPr lang="en-US" sz="170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Tell your partner: what was the hardest sound? Say it perfectly now!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731520" y="3657600"/>
            <a:ext cx="7680960" cy="822960"/>
          </a:xfrm>
          <a:prstGeom prst="roundRect">
            <a:avLst>
              <a:gd name="adj" fmla="val 16667"/>
            </a:avLst>
          </a:prstGeom>
          <a:solidFill>
            <a:srgbClr val="3EE0CF"/>
          </a:solidFill>
          <a:ln/>
        </p:spPr>
      </p:sp>
      <p:sp>
        <p:nvSpPr>
          <p:cNvPr id="12" name="Text 10"/>
          <p:cNvSpPr/>
          <p:nvPr/>
        </p:nvSpPr>
        <p:spPr>
          <a:xfrm>
            <a:off x="914400" y="3657600"/>
            <a:ext cx="7315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🟢 Star room:   </a:t>
            </a:r>
            <a:pPr indent="0" marL="0">
              <a:buNone/>
            </a:pPr>
            <a:r>
              <a:rPr lang="en-US" sz="17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Plan a 30-second speech: 'What I can do now' — share after break!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6133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937535" y="4629244"/>
            <a:ext cx="58059" cy="58059"/>
          </a:xfrm>
          <a:prstGeom prst="ellipse">
            <a:avLst/>
          </a:prstGeom>
          <a:solidFill>
            <a:srgbClr val="FFFFFF">
              <a:alpha val="62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6137182" y="715499"/>
            <a:ext cx="60058" cy="60058"/>
          </a:xfrm>
          <a:prstGeom prst="ellipse">
            <a:avLst/>
          </a:prstGeom>
          <a:solidFill>
            <a:srgbClr val="FFFFFF">
              <a:alpha val="51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7007867" y="4641859"/>
            <a:ext cx="58867" cy="58867"/>
          </a:xfrm>
          <a:prstGeom prst="ellipse">
            <a:avLst/>
          </a:prstGeom>
          <a:solidFill>
            <a:srgbClr val="FFFFFF">
              <a:alpha val="58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3526852" y="478293"/>
            <a:ext cx="29447" cy="29447"/>
          </a:xfrm>
          <a:prstGeom prst="ellipse">
            <a:avLst/>
          </a:prstGeom>
          <a:solidFill>
            <a:srgbClr val="FFFFFF">
              <a:alpha val="57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6126336" y="4400028"/>
            <a:ext cx="46132" cy="46132"/>
          </a:xfrm>
          <a:prstGeom prst="ellipse">
            <a:avLst/>
          </a:prstGeom>
          <a:solidFill>
            <a:srgbClr val="FFFFFF">
              <a:alpha val="34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5340998" y="117971"/>
            <a:ext cx="35271" cy="35271"/>
          </a:xfrm>
          <a:prstGeom prst="ellipse">
            <a:avLst/>
          </a:prstGeom>
          <a:solidFill>
            <a:srgbClr val="FFFFFF">
              <a:alpha val="4600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3162381" y="4243303"/>
            <a:ext cx="33810" cy="33810"/>
          </a:xfrm>
          <a:prstGeom prst="ellipse">
            <a:avLst/>
          </a:prstGeom>
          <a:solidFill>
            <a:srgbClr val="FFFFFF">
              <a:alpha val="51000"/>
            </a:srgbClr>
          </a:solidFill>
          <a:ln/>
        </p:spPr>
      </p:sp>
      <p:sp>
        <p:nvSpPr>
          <p:cNvPr id="9" name="Shape 7"/>
          <p:cNvSpPr/>
          <p:nvPr/>
        </p:nvSpPr>
        <p:spPr>
          <a:xfrm>
            <a:off x="7890485" y="4150175"/>
            <a:ext cx="36792" cy="36792"/>
          </a:xfrm>
          <a:prstGeom prst="ellipse">
            <a:avLst/>
          </a:prstGeom>
          <a:solidFill>
            <a:srgbClr val="FFFFFF">
              <a:alpha val="27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7532758" y="4152520"/>
            <a:ext cx="49797" cy="49797"/>
          </a:xfrm>
          <a:prstGeom prst="ellipse">
            <a:avLst/>
          </a:prstGeom>
          <a:solidFill>
            <a:srgbClr val="FFFFFF">
              <a:alpha val="25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3275484" y="38135"/>
            <a:ext cx="28746" cy="28746"/>
          </a:xfrm>
          <a:prstGeom prst="ellipse">
            <a:avLst/>
          </a:prstGeom>
          <a:solidFill>
            <a:srgbClr val="FFFFFF">
              <a:alpha val="68000"/>
            </a:srgbClr>
          </a:solidFill>
          <a:ln/>
        </p:spPr>
      </p:sp>
      <p:sp>
        <p:nvSpPr>
          <p:cNvPr id="12" name="Shape 10"/>
          <p:cNvSpPr/>
          <p:nvPr/>
        </p:nvSpPr>
        <p:spPr>
          <a:xfrm>
            <a:off x="2381328" y="262453"/>
            <a:ext cx="61318" cy="61318"/>
          </a:xfrm>
          <a:prstGeom prst="ellipse">
            <a:avLst/>
          </a:prstGeom>
          <a:solidFill>
            <a:srgbClr val="FFFFFF">
              <a:alpha val="32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2085251" y="769160"/>
            <a:ext cx="59982" cy="59982"/>
          </a:xfrm>
          <a:prstGeom prst="ellipse">
            <a:avLst/>
          </a:prstGeom>
          <a:solidFill>
            <a:srgbClr val="FFFFFF">
              <a:alpha val="71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2806691" y="4186726"/>
            <a:ext cx="53262" cy="53262"/>
          </a:xfrm>
          <a:prstGeom prst="ellipse">
            <a:avLst/>
          </a:prstGeom>
          <a:solidFill>
            <a:srgbClr val="FFFFFF">
              <a:alpha val="56000"/>
            </a:srgbClr>
          </a:solidFill>
          <a:ln/>
        </p:spPr>
      </p:sp>
      <p:sp>
        <p:nvSpPr>
          <p:cNvPr id="15" name="Shape 13"/>
          <p:cNvSpPr/>
          <p:nvPr/>
        </p:nvSpPr>
        <p:spPr>
          <a:xfrm>
            <a:off x="2812468" y="404979"/>
            <a:ext cx="52968" cy="52968"/>
          </a:xfrm>
          <a:prstGeom prst="ellipse">
            <a:avLst/>
          </a:prstGeom>
          <a:solidFill>
            <a:srgbClr val="FFFFFF">
              <a:alpha val="34000"/>
            </a:srgbClr>
          </a:solidFill>
          <a:ln/>
        </p:spPr>
      </p:sp>
      <p:sp>
        <p:nvSpPr>
          <p:cNvPr id="16" name="Shape 14"/>
          <p:cNvSpPr/>
          <p:nvPr/>
        </p:nvSpPr>
        <p:spPr>
          <a:xfrm>
            <a:off x="8237069" y="4608781"/>
            <a:ext cx="71553" cy="71553"/>
          </a:xfrm>
          <a:prstGeom prst="ellipse">
            <a:avLst/>
          </a:prstGeom>
          <a:solidFill>
            <a:srgbClr val="FFFFFF">
              <a:alpha val="55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6585832" y="4258076"/>
            <a:ext cx="58648" cy="58648"/>
          </a:xfrm>
          <a:prstGeom prst="ellipse">
            <a:avLst/>
          </a:prstGeom>
          <a:solidFill>
            <a:srgbClr val="FFFFFF">
              <a:alpha val="68000"/>
            </a:srgbClr>
          </a:solidFill>
          <a:ln/>
        </p:spPr>
      </p:sp>
      <p:sp>
        <p:nvSpPr>
          <p:cNvPr id="18" name="Shape 16"/>
          <p:cNvSpPr/>
          <p:nvPr/>
        </p:nvSpPr>
        <p:spPr>
          <a:xfrm>
            <a:off x="6635149" y="4620799"/>
            <a:ext cx="61618" cy="61618"/>
          </a:xfrm>
          <a:prstGeom prst="ellipse">
            <a:avLst/>
          </a:prstGeom>
          <a:solidFill>
            <a:srgbClr val="FFFFFF">
              <a:alpha val="72000"/>
            </a:srgbClr>
          </a:solidFill>
          <a:ln/>
        </p:spPr>
      </p:sp>
      <p:sp>
        <p:nvSpPr>
          <p:cNvPr id="19" name="Shape 17"/>
          <p:cNvSpPr/>
          <p:nvPr/>
        </p:nvSpPr>
        <p:spPr>
          <a:xfrm>
            <a:off x="8759198" y="4077843"/>
            <a:ext cx="53316" cy="53316"/>
          </a:xfrm>
          <a:prstGeom prst="ellipse">
            <a:avLst/>
          </a:prstGeom>
          <a:solidFill>
            <a:srgbClr val="FFFFFF">
              <a:alpha val="6900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3218478" y="600623"/>
            <a:ext cx="30991" cy="30991"/>
          </a:xfrm>
          <a:prstGeom prst="ellipse">
            <a:avLst/>
          </a:prstGeom>
          <a:solidFill>
            <a:srgbClr val="FFFFFF">
              <a:alpha val="61000"/>
            </a:srgbClr>
          </a:solidFill>
          <a:ln/>
        </p:spPr>
      </p:sp>
      <p:sp>
        <p:nvSpPr>
          <p:cNvPr id="21" name="Shape 19"/>
          <p:cNvSpPr/>
          <p:nvPr/>
        </p:nvSpPr>
        <p:spPr>
          <a:xfrm>
            <a:off x="4839165" y="162675"/>
            <a:ext cx="53052" cy="53052"/>
          </a:xfrm>
          <a:prstGeom prst="ellipse">
            <a:avLst/>
          </a:prstGeom>
          <a:solidFill>
            <a:srgbClr val="FFFFFF">
              <a:alpha val="50000"/>
            </a:srgbClr>
          </a:solidFill>
          <a:ln/>
        </p:spPr>
      </p:sp>
      <p:sp>
        <p:nvSpPr>
          <p:cNvPr id="22" name="Shape 20"/>
          <p:cNvSpPr/>
          <p:nvPr/>
        </p:nvSpPr>
        <p:spPr>
          <a:xfrm>
            <a:off x="5836988" y="4704665"/>
            <a:ext cx="69357" cy="69357"/>
          </a:xfrm>
          <a:prstGeom prst="ellipse">
            <a:avLst/>
          </a:prstGeom>
          <a:solidFill>
            <a:srgbClr val="FFFFFF">
              <a:alpha val="43000"/>
            </a:srgbClr>
          </a:solidFill>
          <a:ln/>
        </p:spPr>
      </p:sp>
      <p:sp>
        <p:nvSpPr>
          <p:cNvPr id="23" name="Shape 21"/>
          <p:cNvSpPr/>
          <p:nvPr/>
        </p:nvSpPr>
        <p:spPr>
          <a:xfrm>
            <a:off x="6421568" y="4382038"/>
            <a:ext cx="65740" cy="65740"/>
          </a:xfrm>
          <a:prstGeom prst="ellipse">
            <a:avLst/>
          </a:prstGeom>
          <a:solidFill>
            <a:srgbClr val="FFFFFF">
              <a:alpha val="29000"/>
            </a:srgbClr>
          </a:solidFill>
          <a:ln/>
        </p:spPr>
      </p:sp>
      <p:sp>
        <p:nvSpPr>
          <p:cNvPr id="24" name="Shape 22"/>
          <p:cNvSpPr/>
          <p:nvPr/>
        </p:nvSpPr>
        <p:spPr>
          <a:xfrm>
            <a:off x="5439781" y="302967"/>
            <a:ext cx="40384" cy="40384"/>
          </a:xfrm>
          <a:prstGeom prst="ellipse">
            <a:avLst/>
          </a:prstGeom>
          <a:solidFill>
            <a:srgbClr val="FFFFFF">
              <a:alpha val="48000"/>
            </a:srgbClr>
          </a:solidFill>
          <a:ln/>
        </p:spPr>
      </p:sp>
      <p:sp>
        <p:nvSpPr>
          <p:cNvPr id="25" name="Shape 23"/>
          <p:cNvSpPr/>
          <p:nvPr/>
        </p:nvSpPr>
        <p:spPr>
          <a:xfrm>
            <a:off x="6490918" y="4282409"/>
            <a:ext cx="55179" cy="55179"/>
          </a:xfrm>
          <a:prstGeom prst="ellipse">
            <a:avLst/>
          </a:prstGeom>
          <a:solidFill>
            <a:srgbClr val="FFFFFF">
              <a:alpha val="69000"/>
            </a:srgbClr>
          </a:solidFill>
          <a:ln/>
        </p:spPr>
      </p:sp>
      <p:sp>
        <p:nvSpPr>
          <p:cNvPr id="26" name="Shape 24"/>
          <p:cNvSpPr/>
          <p:nvPr/>
        </p:nvSpPr>
        <p:spPr>
          <a:xfrm>
            <a:off x="8719011" y="131111"/>
            <a:ext cx="34171" cy="34171"/>
          </a:xfrm>
          <a:prstGeom prst="ellipse">
            <a:avLst/>
          </a:prstGeom>
          <a:solidFill>
            <a:srgbClr val="FFFFFF">
              <a:alpha val="39000"/>
            </a:srgbClr>
          </a:solidFill>
          <a:ln/>
        </p:spPr>
      </p:sp>
      <p:sp>
        <p:nvSpPr>
          <p:cNvPr id="27" name="Shape 25"/>
          <p:cNvSpPr/>
          <p:nvPr/>
        </p:nvSpPr>
        <p:spPr>
          <a:xfrm>
            <a:off x="5741757" y="161042"/>
            <a:ext cx="28835" cy="28835"/>
          </a:xfrm>
          <a:prstGeom prst="ellipse">
            <a:avLst/>
          </a:prstGeom>
          <a:solidFill>
            <a:srgbClr val="FFFFFF">
              <a:alpha val="33000"/>
            </a:srgbClr>
          </a:solidFill>
          <a:ln/>
        </p:spPr>
      </p:sp>
      <p:sp>
        <p:nvSpPr>
          <p:cNvPr id="28" name="Shape 26"/>
          <p:cNvSpPr/>
          <p:nvPr/>
        </p:nvSpPr>
        <p:spPr>
          <a:xfrm>
            <a:off x="2430196" y="4340322"/>
            <a:ext cx="70226" cy="70226"/>
          </a:xfrm>
          <a:prstGeom prst="ellipse">
            <a:avLst/>
          </a:prstGeom>
          <a:solidFill>
            <a:srgbClr val="FFFFFF">
              <a:alpha val="60000"/>
            </a:srgbClr>
          </a:solidFill>
          <a:ln/>
        </p:spPr>
      </p:sp>
      <p:sp>
        <p:nvSpPr>
          <p:cNvPr id="29" name="Shape 27"/>
          <p:cNvSpPr/>
          <p:nvPr/>
        </p:nvSpPr>
        <p:spPr>
          <a:xfrm>
            <a:off x="6765140" y="1675"/>
            <a:ext cx="39510" cy="39510"/>
          </a:xfrm>
          <a:prstGeom prst="ellipse">
            <a:avLst/>
          </a:prstGeom>
          <a:solidFill>
            <a:srgbClr val="FFFFFF">
              <a:alpha val="67000"/>
            </a:srgbClr>
          </a:solidFill>
          <a:ln/>
        </p:spPr>
      </p:sp>
      <p:sp>
        <p:nvSpPr>
          <p:cNvPr id="30" name="Shape 28"/>
          <p:cNvSpPr/>
          <p:nvPr/>
        </p:nvSpPr>
        <p:spPr>
          <a:xfrm>
            <a:off x="4998969" y="239735"/>
            <a:ext cx="42183" cy="42183"/>
          </a:xfrm>
          <a:prstGeom prst="ellipse">
            <a:avLst/>
          </a:prstGeom>
          <a:solidFill>
            <a:srgbClr val="FFFFFF">
              <a:alpha val="52000"/>
            </a:srgbClr>
          </a:solidFill>
          <a:ln/>
        </p:spPr>
      </p:sp>
      <p:sp>
        <p:nvSpPr>
          <p:cNvPr id="31" name="Shape 29"/>
          <p:cNvSpPr/>
          <p:nvPr/>
        </p:nvSpPr>
        <p:spPr>
          <a:xfrm>
            <a:off x="420625" y="4699740"/>
            <a:ext cx="39536" cy="39536"/>
          </a:xfrm>
          <a:prstGeom prst="ellipse">
            <a:avLst/>
          </a:prstGeom>
          <a:solidFill>
            <a:srgbClr val="FFFFFF">
              <a:alpha val="40000"/>
            </a:srgbClr>
          </a:solidFill>
          <a:ln/>
        </p:spPr>
      </p:sp>
      <p:sp>
        <p:nvSpPr>
          <p:cNvPr id="32" name="Text 30"/>
          <p:cNvSpPr/>
          <p:nvPr/>
        </p:nvSpPr>
        <p:spPr>
          <a:xfrm>
            <a:off x="0" y="105156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🎟️  Exit Ticket</a:t>
            </a:r>
            <a:endParaRPr lang="en-US" sz="3800" dirty="0"/>
          </a:p>
        </p:txBody>
      </p:sp>
      <p:sp>
        <p:nvSpPr>
          <p:cNvPr id="33" name="Text 31"/>
          <p:cNvSpPr/>
          <p:nvPr/>
        </p:nvSpPr>
        <p:spPr>
          <a:xfrm>
            <a:off x="0" y="192024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Before you go — type in the chat:</a:t>
            </a:r>
            <a:endParaRPr lang="en-US" sz="2200" dirty="0"/>
          </a:p>
        </p:txBody>
      </p:sp>
      <p:sp>
        <p:nvSpPr>
          <p:cNvPr id="34" name="Text 32"/>
          <p:cNvSpPr/>
          <p:nvPr/>
        </p:nvSpPr>
        <p:spPr>
          <a:xfrm>
            <a:off x="0" y="2468880"/>
            <a:ext cx="9144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the most important thing you learned  💛</a:t>
            </a:r>
            <a:endParaRPr lang="en-US" sz="3200" dirty="0"/>
          </a:p>
        </p:txBody>
      </p:sp>
      <p:sp>
        <p:nvSpPr>
          <p:cNvPr id="35" name="Text 33"/>
          <p:cNvSpPr/>
          <p:nvPr/>
        </p:nvSpPr>
        <p:spPr>
          <a:xfrm>
            <a:off x="0" y="38404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9B8C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You did it. I'm proud of every one of you.  🎓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Murray Cohen</dc:creator>
  <cp:lastModifiedBy>Murray Cohen</cp:lastModifiedBy>
  <cp:revision>1</cp:revision>
  <dcterms:created xsi:type="dcterms:W3CDTF">2026-06-13T01:12:10Z</dcterms:created>
  <dcterms:modified xsi:type="dcterms:W3CDTF">2026-06-13T01:12:10Z</dcterms:modified>
</cp:coreProperties>
</file>