
<file path=[Content_Types].xml><?xml version="1.0" encoding="utf-8"?>
<Types xmlns="http://schemas.openxmlformats.org/package/2006/content-types">
  <Default Extension="jp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extended-properties" Target="docProps/app.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4" r:id="rId15"/>
    <p:sldId id="259" r:id="rId5"/>
    <p:sldId id="260" r:id="rId6"/>
    <p:sldId id="261" r:id="rId7"/>
    <p:sldId id="262" r:id="rId8"/>
    <p:sldId id="263" r:id="rId9"/>
  </p:sldIdLst>
  <p:notesMasterIdLst>
    <p:notesMasterId r:id="rId10"/>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TREATMENT (Murray's note): vocab comparison cards → scene → slow/fast in two parts → role-play. HeyGen two-avatar video gets embedded on the scene slide when it's ready. Spelling standardized: hafta, gonna (was haf-tuh, guhnuh).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Pre-teach the reduction vocabulary: choral each card, formal then fast. Every one appears in the dialogue.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Scene + prediction: type in chat what Luis will ask about. ▶ VIDEO SLOT: when the HeyGen two-avatar video lands, it goes on this slide — watch the scene FIRST, then read it.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version first — meaning before speed. Circle: who's talking? where? what do they want? Then the fast version.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version: gold = melted words. Natural speed, echo line by line, then role-play. Reductions: wanna · lemme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SLOW version first — meaning before speed. Circle: who's talking? where? what do they want? Then the fast version.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version: gold = melted words. Natural speed, echo line by line, then role-play. Reductions: hafta · nope · gonna · you’re all set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Role-play ladder. Real-life transfer circle: who has a checking account? What did the bank ask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Play the HeyGen video. It's interactive: the avatar speaks one role, the OTHER role appears as text for your students to say out loud in the pauses. Play once to listen, once to speak along. Then go to the slow/fast slides.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microsoft.com/office/2007/relationships/media" Target="../media/media1.mp4"/><Relationship Id="rId3" Type="http://schemas.openxmlformats.org/officeDocument/2006/relationships/video" Target="../media/media1.mp4"/><Relationship Id="rId4" Type="http://schemas.openxmlformats.org/officeDocument/2006/relationships/image" Target="../media/image1.jpg"/><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161339"/>
        </a:solidFill>
      </p:bgPr>
    </p:bg>
    <p:spTree>
      <p:nvGrpSpPr>
        <p:cNvPr id="1" name=""/>
        <p:cNvGrpSpPr/>
        <p:nvPr/>
      </p:nvGrpSpPr>
      <p:grpSpPr>
        <a:xfrm>
          <a:off x="0" y="0"/>
          <a:ext cx="0" cy="0"/>
          <a:chOff x="0" y="0"/>
          <a:chExt cx="0" cy="0"/>
        </a:xfrm>
      </p:grpSpPr>
      <p:sp>
        <p:nvSpPr>
          <p:cNvPr id="2" name="Shape 0"/>
          <p:cNvSpPr/>
          <p:nvPr/>
        </p:nvSpPr>
        <p:spPr>
          <a:xfrm>
            <a:off x="4155284" y="176662"/>
            <a:ext cx="71860" cy="71860"/>
          </a:xfrm>
          <a:prstGeom prst="ellipse">
            <a:avLst/>
          </a:prstGeom>
          <a:solidFill>
            <a:srgbClr val="FFFFFF">
              <a:alpha val="40000"/>
            </a:srgbClr>
          </a:solidFill>
          <a:ln/>
        </p:spPr>
        <p:txBody>
          <a:bodyPr/>
          <a:p/>
        </p:txBody>
      </p:sp>
      <p:sp>
        <p:nvSpPr>
          <p:cNvPr id="3" name="Shape 1"/>
          <p:cNvSpPr/>
          <p:nvPr/>
        </p:nvSpPr>
        <p:spPr>
          <a:xfrm>
            <a:off x="28659" y="4820210"/>
            <a:ext cx="49829" cy="49829"/>
          </a:xfrm>
          <a:prstGeom prst="ellipse">
            <a:avLst/>
          </a:prstGeom>
          <a:solidFill>
            <a:srgbClr val="FFFFFF">
              <a:alpha val="63000"/>
            </a:srgbClr>
          </a:solidFill>
          <a:ln/>
        </p:spPr>
        <p:txBody>
          <a:bodyPr/>
          <a:p/>
        </p:txBody>
      </p:sp>
      <p:sp>
        <p:nvSpPr>
          <p:cNvPr id="4" name="Shape 2"/>
          <p:cNvSpPr/>
          <p:nvPr/>
        </p:nvSpPr>
        <p:spPr>
          <a:xfrm>
            <a:off x="1619007" y="612023"/>
            <a:ext cx="44124" cy="44124"/>
          </a:xfrm>
          <a:prstGeom prst="ellipse">
            <a:avLst/>
          </a:prstGeom>
          <a:solidFill>
            <a:srgbClr val="FFFFFF">
              <a:alpha val="77000"/>
            </a:srgbClr>
          </a:solidFill>
          <a:ln/>
        </p:spPr>
        <p:txBody>
          <a:bodyPr/>
          <a:p/>
        </p:txBody>
      </p:sp>
      <p:sp>
        <p:nvSpPr>
          <p:cNvPr id="5" name="Shape 3"/>
          <p:cNvSpPr/>
          <p:nvPr/>
        </p:nvSpPr>
        <p:spPr>
          <a:xfrm>
            <a:off x="5728265" y="4449747"/>
            <a:ext cx="56005" cy="56005"/>
          </a:xfrm>
          <a:prstGeom prst="ellipse">
            <a:avLst/>
          </a:prstGeom>
          <a:solidFill>
            <a:srgbClr val="FFFFFF">
              <a:alpha val="42000"/>
            </a:srgbClr>
          </a:solidFill>
          <a:ln/>
        </p:spPr>
        <p:txBody>
          <a:bodyPr/>
          <a:p/>
        </p:txBody>
      </p:sp>
      <p:sp>
        <p:nvSpPr>
          <p:cNvPr id="6" name="Shape 4"/>
          <p:cNvSpPr/>
          <p:nvPr/>
        </p:nvSpPr>
        <p:spPr>
          <a:xfrm>
            <a:off x="1754930" y="4405449"/>
            <a:ext cx="47133" cy="47133"/>
          </a:xfrm>
          <a:prstGeom prst="ellipse">
            <a:avLst/>
          </a:prstGeom>
          <a:solidFill>
            <a:srgbClr val="FFFFFF">
              <a:alpha val="71000"/>
            </a:srgbClr>
          </a:solidFill>
          <a:ln/>
        </p:spPr>
        <p:txBody>
          <a:bodyPr/>
          <a:p/>
        </p:txBody>
      </p:sp>
      <p:sp>
        <p:nvSpPr>
          <p:cNvPr id="7" name="Shape 5"/>
          <p:cNvSpPr/>
          <p:nvPr/>
        </p:nvSpPr>
        <p:spPr>
          <a:xfrm>
            <a:off x="2305821" y="4377204"/>
            <a:ext cx="34974" cy="34974"/>
          </a:xfrm>
          <a:prstGeom prst="ellipse">
            <a:avLst/>
          </a:prstGeom>
          <a:solidFill>
            <a:srgbClr val="FFFFFF">
              <a:alpha val="33000"/>
            </a:srgbClr>
          </a:solidFill>
          <a:ln/>
        </p:spPr>
        <p:txBody>
          <a:bodyPr/>
          <a:p/>
        </p:txBody>
      </p:sp>
      <p:sp>
        <p:nvSpPr>
          <p:cNvPr id="8" name="Shape 6"/>
          <p:cNvSpPr/>
          <p:nvPr/>
        </p:nvSpPr>
        <p:spPr>
          <a:xfrm>
            <a:off x="385048" y="91761"/>
            <a:ext cx="33859" cy="33859"/>
          </a:xfrm>
          <a:prstGeom prst="ellipse">
            <a:avLst/>
          </a:prstGeom>
          <a:solidFill>
            <a:srgbClr val="FFFFFF">
              <a:alpha val="66000"/>
            </a:srgbClr>
          </a:solidFill>
          <a:ln/>
        </p:spPr>
        <p:txBody>
          <a:bodyPr/>
          <a:p/>
        </p:txBody>
      </p:sp>
      <p:sp>
        <p:nvSpPr>
          <p:cNvPr id="9" name="Shape 7"/>
          <p:cNvSpPr/>
          <p:nvPr/>
        </p:nvSpPr>
        <p:spPr>
          <a:xfrm>
            <a:off x="6182000" y="87591"/>
            <a:ext cx="39076" cy="39076"/>
          </a:xfrm>
          <a:prstGeom prst="ellipse">
            <a:avLst/>
          </a:prstGeom>
          <a:solidFill>
            <a:srgbClr val="FFFFFF">
              <a:alpha val="30000"/>
            </a:srgbClr>
          </a:solidFill>
          <a:ln/>
        </p:spPr>
        <p:txBody>
          <a:bodyPr/>
          <a:p/>
        </p:txBody>
      </p:sp>
      <p:sp>
        <p:nvSpPr>
          <p:cNvPr id="10" name="Shape 8"/>
          <p:cNvSpPr/>
          <p:nvPr/>
        </p:nvSpPr>
        <p:spPr>
          <a:xfrm>
            <a:off x="4732180" y="4616967"/>
            <a:ext cx="50427" cy="50427"/>
          </a:xfrm>
          <a:prstGeom prst="ellipse">
            <a:avLst/>
          </a:prstGeom>
          <a:solidFill>
            <a:srgbClr val="FFFFFF">
              <a:alpha val="70000"/>
            </a:srgbClr>
          </a:solidFill>
          <a:ln/>
        </p:spPr>
        <p:txBody>
          <a:bodyPr/>
          <a:p/>
        </p:txBody>
      </p:sp>
      <p:sp>
        <p:nvSpPr>
          <p:cNvPr id="11" name="Shape 9"/>
          <p:cNvSpPr/>
          <p:nvPr/>
        </p:nvSpPr>
        <p:spPr>
          <a:xfrm>
            <a:off x="3809461" y="398629"/>
            <a:ext cx="68011" cy="68011"/>
          </a:xfrm>
          <a:prstGeom prst="ellipse">
            <a:avLst/>
          </a:prstGeom>
          <a:solidFill>
            <a:srgbClr val="FFFFFF">
              <a:alpha val="62000"/>
            </a:srgbClr>
          </a:solidFill>
          <a:ln/>
        </p:spPr>
        <p:txBody>
          <a:bodyPr/>
          <a:p/>
        </p:txBody>
      </p:sp>
      <p:sp>
        <p:nvSpPr>
          <p:cNvPr id="12" name="Shape 10"/>
          <p:cNvSpPr/>
          <p:nvPr/>
        </p:nvSpPr>
        <p:spPr>
          <a:xfrm>
            <a:off x="2423131" y="4550283"/>
            <a:ext cx="33124" cy="33124"/>
          </a:xfrm>
          <a:prstGeom prst="ellipse">
            <a:avLst/>
          </a:prstGeom>
          <a:solidFill>
            <a:srgbClr val="FFFFFF">
              <a:alpha val="47000"/>
            </a:srgbClr>
          </a:solidFill>
          <a:ln/>
        </p:spPr>
        <p:txBody>
          <a:bodyPr/>
          <a:p/>
        </p:txBody>
      </p:sp>
      <p:sp>
        <p:nvSpPr>
          <p:cNvPr id="13" name="Shape 11"/>
          <p:cNvSpPr/>
          <p:nvPr/>
        </p:nvSpPr>
        <p:spPr>
          <a:xfrm>
            <a:off x="5958210" y="4078338"/>
            <a:ext cx="46100" cy="46100"/>
          </a:xfrm>
          <a:prstGeom prst="ellipse">
            <a:avLst/>
          </a:prstGeom>
          <a:solidFill>
            <a:srgbClr val="FFFFFF">
              <a:alpha val="49000"/>
            </a:srgbClr>
          </a:solidFill>
          <a:ln/>
        </p:spPr>
        <p:txBody>
          <a:bodyPr/>
          <a:p/>
        </p:txBody>
      </p:sp>
      <p:sp>
        <p:nvSpPr>
          <p:cNvPr id="14" name="Shape 12"/>
          <p:cNvSpPr/>
          <p:nvPr/>
        </p:nvSpPr>
        <p:spPr>
          <a:xfrm>
            <a:off x="3975080" y="177513"/>
            <a:ext cx="38170" cy="38170"/>
          </a:xfrm>
          <a:prstGeom prst="ellipse">
            <a:avLst/>
          </a:prstGeom>
          <a:solidFill>
            <a:srgbClr val="FFFFFF">
              <a:alpha val="40000"/>
            </a:srgbClr>
          </a:solidFill>
          <a:ln/>
        </p:spPr>
        <p:txBody>
          <a:bodyPr/>
          <a:p/>
        </p:txBody>
      </p:sp>
      <p:sp>
        <p:nvSpPr>
          <p:cNvPr id="15" name="Shape 13"/>
          <p:cNvSpPr/>
          <p:nvPr/>
        </p:nvSpPr>
        <p:spPr>
          <a:xfrm>
            <a:off x="1568104" y="4601099"/>
            <a:ext cx="28106" cy="28106"/>
          </a:xfrm>
          <a:prstGeom prst="ellipse">
            <a:avLst/>
          </a:prstGeom>
          <a:solidFill>
            <a:srgbClr val="FFFFFF">
              <a:alpha val="24000"/>
            </a:srgbClr>
          </a:solidFill>
          <a:ln/>
        </p:spPr>
        <p:txBody>
          <a:bodyPr/>
          <a:p/>
        </p:txBody>
      </p:sp>
      <p:sp>
        <p:nvSpPr>
          <p:cNvPr id="16" name="Shape 14"/>
          <p:cNvSpPr/>
          <p:nvPr/>
        </p:nvSpPr>
        <p:spPr>
          <a:xfrm>
            <a:off x="3801580" y="677298"/>
            <a:ext cx="62186" cy="62186"/>
          </a:xfrm>
          <a:prstGeom prst="ellipse">
            <a:avLst/>
          </a:prstGeom>
          <a:solidFill>
            <a:srgbClr val="FFFFFF">
              <a:alpha val="52000"/>
            </a:srgbClr>
          </a:solidFill>
          <a:ln/>
        </p:spPr>
        <p:txBody>
          <a:bodyPr/>
          <a:p/>
        </p:txBody>
      </p:sp>
      <p:sp>
        <p:nvSpPr>
          <p:cNvPr id="17" name="Shape 15"/>
          <p:cNvSpPr/>
          <p:nvPr/>
        </p:nvSpPr>
        <p:spPr>
          <a:xfrm>
            <a:off x="2842119" y="307516"/>
            <a:ext cx="63880" cy="63880"/>
          </a:xfrm>
          <a:prstGeom prst="ellipse">
            <a:avLst/>
          </a:prstGeom>
          <a:solidFill>
            <a:srgbClr val="FFFFFF">
              <a:alpha val="51000"/>
            </a:srgbClr>
          </a:solidFill>
          <a:ln/>
        </p:spPr>
        <p:txBody>
          <a:bodyPr/>
          <a:p/>
        </p:txBody>
      </p:sp>
      <p:sp>
        <p:nvSpPr>
          <p:cNvPr id="18" name="Shape 16"/>
          <p:cNvSpPr/>
          <p:nvPr/>
        </p:nvSpPr>
        <p:spPr>
          <a:xfrm>
            <a:off x="6045111" y="626904"/>
            <a:ext cx="50734" cy="50734"/>
          </a:xfrm>
          <a:prstGeom prst="ellipse">
            <a:avLst/>
          </a:prstGeom>
          <a:solidFill>
            <a:srgbClr val="FFFFFF">
              <a:alpha val="68000"/>
            </a:srgbClr>
          </a:solidFill>
          <a:ln/>
        </p:spPr>
        <p:txBody>
          <a:bodyPr/>
          <a:p/>
        </p:txBody>
      </p:sp>
      <p:sp>
        <p:nvSpPr>
          <p:cNvPr id="19" name="Shape 17"/>
          <p:cNvSpPr/>
          <p:nvPr/>
        </p:nvSpPr>
        <p:spPr>
          <a:xfrm>
            <a:off x="918092" y="391201"/>
            <a:ext cx="54573" cy="54573"/>
          </a:xfrm>
          <a:prstGeom prst="ellipse">
            <a:avLst/>
          </a:prstGeom>
          <a:solidFill>
            <a:srgbClr val="FFFFFF">
              <a:alpha val="66000"/>
            </a:srgbClr>
          </a:solidFill>
          <a:ln/>
        </p:spPr>
        <p:txBody>
          <a:bodyPr/>
          <a:p/>
        </p:txBody>
      </p:sp>
      <p:sp>
        <p:nvSpPr>
          <p:cNvPr id="20" name="Shape 18"/>
          <p:cNvSpPr/>
          <p:nvPr/>
        </p:nvSpPr>
        <p:spPr>
          <a:xfrm>
            <a:off x="2081347" y="4241525"/>
            <a:ext cx="42027" cy="42027"/>
          </a:xfrm>
          <a:prstGeom prst="ellipse">
            <a:avLst/>
          </a:prstGeom>
          <a:solidFill>
            <a:srgbClr val="FFFFFF">
              <a:alpha val="25000"/>
            </a:srgbClr>
          </a:solidFill>
          <a:ln/>
        </p:spPr>
        <p:txBody>
          <a:bodyPr/>
          <a:p/>
        </p:txBody>
      </p:sp>
      <p:sp>
        <p:nvSpPr>
          <p:cNvPr id="21" name="Shape 19"/>
          <p:cNvSpPr/>
          <p:nvPr/>
        </p:nvSpPr>
        <p:spPr>
          <a:xfrm>
            <a:off x="3778048" y="4750276"/>
            <a:ext cx="62398" cy="62398"/>
          </a:xfrm>
          <a:prstGeom prst="ellipse">
            <a:avLst/>
          </a:prstGeom>
          <a:solidFill>
            <a:srgbClr val="FFFFFF">
              <a:alpha val="72000"/>
            </a:srgbClr>
          </a:solidFill>
          <a:ln/>
        </p:spPr>
        <p:txBody>
          <a:bodyPr/>
          <a:p/>
        </p:txBody>
      </p:sp>
      <p:sp>
        <p:nvSpPr>
          <p:cNvPr id="22" name="Shape 20"/>
          <p:cNvSpPr/>
          <p:nvPr/>
        </p:nvSpPr>
        <p:spPr>
          <a:xfrm>
            <a:off x="7134447" y="292255"/>
            <a:ext cx="57586" cy="57586"/>
          </a:xfrm>
          <a:prstGeom prst="ellipse">
            <a:avLst/>
          </a:prstGeom>
          <a:solidFill>
            <a:srgbClr val="FFFFFF">
              <a:alpha val="33000"/>
            </a:srgbClr>
          </a:solidFill>
          <a:ln/>
        </p:spPr>
        <p:txBody>
          <a:bodyPr/>
          <a:p/>
        </p:txBody>
      </p:sp>
      <p:sp>
        <p:nvSpPr>
          <p:cNvPr id="23" name="Shape 21"/>
          <p:cNvSpPr/>
          <p:nvPr/>
        </p:nvSpPr>
        <p:spPr>
          <a:xfrm>
            <a:off x="4999720" y="4228605"/>
            <a:ext cx="48357" cy="48357"/>
          </a:xfrm>
          <a:prstGeom prst="ellipse">
            <a:avLst/>
          </a:prstGeom>
          <a:solidFill>
            <a:srgbClr val="FFFFFF">
              <a:alpha val="50000"/>
            </a:srgbClr>
          </a:solidFill>
          <a:ln/>
        </p:spPr>
        <p:txBody>
          <a:bodyPr/>
          <a:p/>
        </p:txBody>
      </p:sp>
      <p:sp>
        <p:nvSpPr>
          <p:cNvPr id="24" name="Shape 22"/>
          <p:cNvSpPr/>
          <p:nvPr/>
        </p:nvSpPr>
        <p:spPr>
          <a:xfrm>
            <a:off x="2257378" y="4625274"/>
            <a:ext cx="45329" cy="45329"/>
          </a:xfrm>
          <a:prstGeom prst="ellipse">
            <a:avLst/>
          </a:prstGeom>
          <a:solidFill>
            <a:srgbClr val="FFFFFF">
              <a:alpha val="76000"/>
            </a:srgbClr>
          </a:solidFill>
          <a:ln/>
        </p:spPr>
        <p:txBody>
          <a:bodyPr/>
          <a:p/>
        </p:txBody>
      </p:sp>
      <p:sp>
        <p:nvSpPr>
          <p:cNvPr id="25" name="Shape 23"/>
          <p:cNvSpPr/>
          <p:nvPr/>
        </p:nvSpPr>
        <p:spPr>
          <a:xfrm>
            <a:off x="4010076" y="4382101"/>
            <a:ext cx="71227" cy="71227"/>
          </a:xfrm>
          <a:prstGeom prst="ellipse">
            <a:avLst/>
          </a:prstGeom>
          <a:solidFill>
            <a:srgbClr val="FFFFFF">
              <a:alpha val="40000"/>
            </a:srgbClr>
          </a:solidFill>
          <a:ln/>
        </p:spPr>
        <p:txBody>
          <a:bodyPr/>
          <a:p/>
        </p:txBody>
      </p:sp>
      <p:sp>
        <p:nvSpPr>
          <p:cNvPr id="26" name="Shape 24"/>
          <p:cNvSpPr/>
          <p:nvPr/>
        </p:nvSpPr>
        <p:spPr>
          <a:xfrm>
            <a:off x="3226573" y="584950"/>
            <a:ext cx="45450" cy="45450"/>
          </a:xfrm>
          <a:prstGeom prst="ellipse">
            <a:avLst/>
          </a:prstGeom>
          <a:solidFill>
            <a:srgbClr val="FFFFFF">
              <a:alpha val="45000"/>
            </a:srgbClr>
          </a:solidFill>
          <a:ln/>
        </p:spPr>
        <p:txBody>
          <a:bodyPr/>
          <a:p/>
        </p:txBody>
      </p:sp>
      <p:sp>
        <p:nvSpPr>
          <p:cNvPr id="27" name="Shape 25"/>
          <p:cNvSpPr/>
          <p:nvPr/>
        </p:nvSpPr>
        <p:spPr>
          <a:xfrm>
            <a:off x="3147068" y="4121408"/>
            <a:ext cx="37141" cy="37141"/>
          </a:xfrm>
          <a:prstGeom prst="ellipse">
            <a:avLst/>
          </a:prstGeom>
          <a:solidFill>
            <a:srgbClr val="FFFFFF">
              <a:alpha val="37000"/>
            </a:srgbClr>
          </a:solidFill>
          <a:ln/>
        </p:spPr>
        <p:txBody>
          <a:bodyPr/>
          <a:p/>
        </p:txBody>
      </p:sp>
      <p:sp>
        <p:nvSpPr>
          <p:cNvPr id="28" name="Shape 26"/>
          <p:cNvSpPr/>
          <p:nvPr/>
        </p:nvSpPr>
        <p:spPr>
          <a:xfrm>
            <a:off x="551329" y="4230377"/>
            <a:ext cx="57242" cy="57242"/>
          </a:xfrm>
          <a:prstGeom prst="ellipse">
            <a:avLst/>
          </a:prstGeom>
          <a:solidFill>
            <a:srgbClr val="FFFFFF">
              <a:alpha val="42000"/>
            </a:srgbClr>
          </a:solidFill>
          <a:ln/>
        </p:spPr>
        <p:txBody>
          <a:bodyPr/>
          <a:p/>
        </p:txBody>
      </p:sp>
      <p:sp>
        <p:nvSpPr>
          <p:cNvPr id="29" name="Shape 27"/>
          <p:cNvSpPr/>
          <p:nvPr/>
        </p:nvSpPr>
        <p:spPr>
          <a:xfrm>
            <a:off x="7816077" y="4251636"/>
            <a:ext cx="54540" cy="54540"/>
          </a:xfrm>
          <a:prstGeom prst="ellipse">
            <a:avLst/>
          </a:prstGeom>
          <a:solidFill>
            <a:srgbClr val="FFFFFF">
              <a:alpha val="45000"/>
            </a:srgbClr>
          </a:solidFill>
          <a:ln/>
        </p:spPr>
        <p:txBody>
          <a:bodyPr/>
          <a:p/>
        </p:txBody>
      </p:sp>
      <p:sp>
        <p:nvSpPr>
          <p:cNvPr id="30" name="Shape 28"/>
          <p:cNvSpPr/>
          <p:nvPr/>
        </p:nvSpPr>
        <p:spPr>
          <a:xfrm>
            <a:off x="4977943" y="4321467"/>
            <a:ext cx="61797" cy="61797"/>
          </a:xfrm>
          <a:prstGeom prst="ellipse">
            <a:avLst/>
          </a:prstGeom>
          <a:solidFill>
            <a:srgbClr val="FFFFFF">
              <a:alpha val="34000"/>
            </a:srgbClr>
          </a:solidFill>
          <a:ln/>
        </p:spPr>
        <p:txBody>
          <a:bodyPr/>
          <a:p/>
        </p:txBody>
      </p:sp>
      <p:sp>
        <p:nvSpPr>
          <p:cNvPr id="31" name="Shape 29"/>
          <p:cNvSpPr/>
          <p:nvPr/>
        </p:nvSpPr>
        <p:spPr>
          <a:xfrm>
            <a:off x="7242770" y="4224815"/>
            <a:ext cx="28885" cy="28885"/>
          </a:xfrm>
          <a:prstGeom prst="ellipse">
            <a:avLst/>
          </a:prstGeom>
          <a:solidFill>
            <a:srgbClr val="FFFFFF">
              <a:alpha val="38000"/>
            </a:srgbClr>
          </a:solidFill>
          <a:ln/>
        </p:spPr>
        <p:txBody>
          <a:bodyPr/>
          <a:p/>
        </p:txBody>
      </p:sp>
      <p:sp>
        <p:nvSpPr>
          <p:cNvPr id="32" name="Shape 30"/>
          <p:cNvSpPr/>
          <p:nvPr/>
        </p:nvSpPr>
        <p:spPr>
          <a:xfrm>
            <a:off x="8379679" y="4745927"/>
            <a:ext cx="50248" cy="50248"/>
          </a:xfrm>
          <a:prstGeom prst="ellipse">
            <a:avLst/>
          </a:prstGeom>
          <a:solidFill>
            <a:srgbClr val="FFFFFF">
              <a:alpha val="59000"/>
            </a:srgbClr>
          </a:solidFill>
          <a:ln/>
        </p:spPr>
        <p:txBody>
          <a:bodyPr/>
          <a:p/>
        </p:txBody>
      </p:sp>
      <p:sp>
        <p:nvSpPr>
          <p:cNvPr id="33" name="Shape 31"/>
          <p:cNvSpPr/>
          <p:nvPr/>
        </p:nvSpPr>
        <p:spPr>
          <a:xfrm>
            <a:off x="7905748" y="457485"/>
            <a:ext cx="57463" cy="57463"/>
          </a:xfrm>
          <a:prstGeom prst="ellipse">
            <a:avLst/>
          </a:prstGeom>
          <a:solidFill>
            <a:srgbClr val="FFFFFF">
              <a:alpha val="75000"/>
            </a:srgbClr>
          </a:solidFill>
          <a:ln/>
        </p:spPr>
        <p:txBody>
          <a:bodyPr/>
          <a:p/>
        </p:txBody>
      </p:sp>
      <p:sp>
        <p:nvSpPr>
          <p:cNvPr id="34" name="Shape 32"/>
          <p:cNvSpPr/>
          <p:nvPr/>
        </p:nvSpPr>
        <p:spPr>
          <a:xfrm>
            <a:off x="1943101" y="396483"/>
            <a:ext cx="27432" cy="27432"/>
          </a:xfrm>
          <a:prstGeom prst="ellipse">
            <a:avLst/>
          </a:prstGeom>
          <a:solidFill>
            <a:srgbClr val="FFFFFF">
              <a:alpha val="72000"/>
            </a:srgbClr>
          </a:solidFill>
          <a:ln/>
        </p:spPr>
        <p:txBody>
          <a:bodyPr/>
          <a:p/>
        </p:txBody>
      </p:sp>
      <p:sp>
        <p:nvSpPr>
          <p:cNvPr id="35" name="Shape 33"/>
          <p:cNvSpPr/>
          <p:nvPr/>
        </p:nvSpPr>
        <p:spPr>
          <a:xfrm>
            <a:off x="341319" y="4410076"/>
            <a:ext cx="66414" cy="66414"/>
          </a:xfrm>
          <a:prstGeom prst="ellipse">
            <a:avLst/>
          </a:prstGeom>
          <a:solidFill>
            <a:srgbClr val="FFFFFF">
              <a:alpha val="29000"/>
            </a:srgbClr>
          </a:solidFill>
          <a:ln/>
        </p:spPr>
        <p:txBody>
          <a:bodyPr/>
          <a:p/>
        </p:txBody>
      </p:sp>
      <p:sp>
        <p:nvSpPr>
          <p:cNvPr id="36" name="Shape 34"/>
          <p:cNvSpPr/>
          <p:nvPr/>
        </p:nvSpPr>
        <p:spPr>
          <a:xfrm>
            <a:off x="5465274" y="186274"/>
            <a:ext cx="61598" cy="61598"/>
          </a:xfrm>
          <a:prstGeom prst="ellipse">
            <a:avLst/>
          </a:prstGeom>
          <a:solidFill>
            <a:srgbClr val="FFFFFF">
              <a:alpha val="70000"/>
            </a:srgbClr>
          </a:solidFill>
          <a:ln/>
        </p:spPr>
        <p:txBody>
          <a:bodyPr/>
          <a:p/>
        </p:txBody>
      </p:sp>
      <p:sp>
        <p:nvSpPr>
          <p:cNvPr id="37" name="Shape 35"/>
          <p:cNvSpPr/>
          <p:nvPr/>
        </p:nvSpPr>
        <p:spPr>
          <a:xfrm>
            <a:off x="2846248" y="4127942"/>
            <a:ext cx="61954" cy="61954"/>
          </a:xfrm>
          <a:prstGeom prst="ellipse">
            <a:avLst/>
          </a:prstGeom>
          <a:solidFill>
            <a:srgbClr val="FFFFFF">
              <a:alpha val="32000"/>
            </a:srgbClr>
          </a:solidFill>
          <a:ln/>
        </p:spPr>
        <p:txBody>
          <a:bodyPr/>
          <a:p/>
        </p:txBody>
      </p:sp>
      <p:sp>
        <p:nvSpPr>
          <p:cNvPr id="38" name="Shape 36"/>
          <p:cNvSpPr/>
          <p:nvPr/>
        </p:nvSpPr>
        <p:spPr>
          <a:xfrm>
            <a:off x="1349162" y="506586"/>
            <a:ext cx="29939" cy="29939"/>
          </a:xfrm>
          <a:prstGeom prst="ellipse">
            <a:avLst/>
          </a:prstGeom>
          <a:solidFill>
            <a:srgbClr val="FFFFFF">
              <a:alpha val="74000"/>
            </a:srgbClr>
          </a:solidFill>
          <a:ln/>
        </p:spPr>
        <p:txBody>
          <a:bodyPr/>
          <a:p/>
        </p:txBody>
      </p:sp>
      <p:sp>
        <p:nvSpPr>
          <p:cNvPr id="39" name="Shape 37"/>
          <p:cNvSpPr/>
          <p:nvPr/>
        </p:nvSpPr>
        <p:spPr>
          <a:xfrm>
            <a:off x="7913658" y="4432037"/>
            <a:ext cx="42278" cy="42278"/>
          </a:xfrm>
          <a:prstGeom prst="ellipse">
            <a:avLst/>
          </a:prstGeom>
          <a:solidFill>
            <a:srgbClr val="FFFFFF">
              <a:alpha val="61000"/>
            </a:srgbClr>
          </a:solidFill>
          <a:ln/>
        </p:spPr>
        <p:txBody>
          <a:bodyPr/>
          <a:p/>
        </p:txBody>
      </p:sp>
      <p:sp>
        <p:nvSpPr>
          <p:cNvPr id="40" name="Shape 38"/>
          <p:cNvSpPr/>
          <p:nvPr/>
        </p:nvSpPr>
        <p:spPr>
          <a:xfrm>
            <a:off x="7187192" y="640774"/>
            <a:ext cx="66919" cy="66919"/>
          </a:xfrm>
          <a:prstGeom prst="ellipse">
            <a:avLst/>
          </a:prstGeom>
          <a:solidFill>
            <a:srgbClr val="FFFFFF">
              <a:alpha val="70000"/>
            </a:srgbClr>
          </a:solidFill>
          <a:ln/>
        </p:spPr>
        <p:txBody>
          <a:bodyPr/>
          <a:p/>
        </p:txBody>
      </p:sp>
      <p:sp>
        <p:nvSpPr>
          <p:cNvPr id="41" name="Shape 39"/>
          <p:cNvSpPr/>
          <p:nvPr/>
        </p:nvSpPr>
        <p:spPr>
          <a:xfrm>
            <a:off x="2345274" y="607924"/>
            <a:ext cx="37952" cy="37952"/>
          </a:xfrm>
          <a:prstGeom prst="ellipse">
            <a:avLst/>
          </a:prstGeom>
          <a:solidFill>
            <a:srgbClr val="FFFFFF">
              <a:alpha val="72000"/>
            </a:srgbClr>
          </a:solidFill>
          <a:ln/>
        </p:spPr>
        <p:txBody>
          <a:bodyPr/>
          <a:p/>
        </p:txBody>
      </p:sp>
      <p:sp>
        <p:nvSpPr>
          <p:cNvPr id="42" name="Text 40"/>
          <p:cNvSpPr/>
          <p:nvPr/>
        </p:nvSpPr>
        <p:spPr>
          <a:xfrm>
            <a:off x="0" y="868680"/>
            <a:ext cx="9144000" cy="365760"/>
          </a:xfrm>
          <a:prstGeom prst="rect">
            <a:avLst/>
          </a:prstGeom>
          <a:noFill/>
          <a:ln/>
        </p:spPr>
        <p:txBody>
          <a:bodyPr wrap="square" rtlCol="0" anchor="ctr"/>
          <a:lstStyle/>
          <a:p>
            <a:pPr algn="ctr" indent="0" marL="0">
              <a:buNone/>
            </a:pPr>
            <a:r>
              <a:rPr lang="en-US" sz="1500" spc="400" kern="0" dirty="0">
                <a:solidFill>
                  <a:srgbClr val="FFD23F"/>
                </a:solidFill>
                <a:latin typeface="Arial Rounded MT Bold" pitchFamily="34" charset="0"/>
                <a:ea typeface="Arial Rounded MT Bold" pitchFamily="34" charset="-122"/>
                <a:cs typeface="Arial Rounded MT Bold" pitchFamily="34" charset="-120"/>
              </a:rPr>
              <a:t>M U R R A Y ' S   E N G L I S H</a:t>
            </a:r>
            <a:endParaRPr lang="en-US" sz="1500" dirty="0"/>
          </a:p>
        </p:txBody>
      </p:sp>
      <p:sp>
        <p:nvSpPr>
          <p:cNvPr id="43" name="Text 41"/>
          <p:cNvSpPr/>
          <p:nvPr/>
        </p:nvSpPr>
        <p:spPr>
          <a:xfrm>
            <a:off x="0" y="1325880"/>
            <a:ext cx="9144000" cy="914400"/>
          </a:xfrm>
          <a:prstGeom prst="rect">
            <a:avLst/>
          </a:prstGeom>
          <a:noFill/>
          <a:ln/>
        </p:spPr>
        <p:txBody>
          <a:bodyPr wrap="square" rtlCol="0" anchor="ctr"/>
          <a:lstStyle/>
          <a:p>
            <a:pPr algn="ctr" indent="0" marL="0">
              <a:buNone/>
            </a:pPr>
            <a:r>
              <a:rPr lang="en-US" sz="4600" dirty="0">
                <a:solidFill>
                  <a:srgbClr val="FFFFFF"/>
                </a:solidFill>
                <a:latin typeface="Arial Rounded MT Bold" pitchFamily="34" charset="0"/>
                <a:ea typeface="Arial Rounded MT Bold" pitchFamily="34" charset="-122"/>
                <a:cs typeface="Arial Rounded MT Bold" pitchFamily="34" charset="-120"/>
              </a:rPr>
              <a:t>At the Bank</a:t>
            </a:r>
            <a:endParaRPr lang="en-US" sz="4600" dirty="0"/>
          </a:p>
        </p:txBody>
      </p:sp>
      <p:sp>
        <p:nvSpPr>
          <p:cNvPr id="44" name="Text 42"/>
          <p:cNvSpPr/>
          <p:nvPr/>
        </p:nvSpPr>
        <p:spPr>
          <a:xfrm>
            <a:off x="0" y="2468880"/>
            <a:ext cx="9144000" cy="457200"/>
          </a:xfrm>
          <a:prstGeom prst="rect">
            <a:avLst/>
          </a:prstGeom>
          <a:noFill/>
          <a:ln/>
        </p:spPr>
        <p:txBody>
          <a:bodyPr wrap="square" rtlCol="0" anchor="ctr"/>
          <a:lstStyle/>
          <a:p>
            <a:pPr algn="ctr" indent="0" marL="0">
              <a:buNone/>
            </a:pPr>
            <a:r>
              <a:rPr lang="en-US" sz="2000" dirty="0">
                <a:solidFill>
                  <a:srgbClr val="9B8CFF"/>
                </a:solidFill>
                <a:latin typeface="Helvetica Neue" pitchFamily="34" charset="0"/>
                <a:ea typeface="Helvetica Neue" pitchFamily="34" charset="-122"/>
                <a:cs typeface="Helvetica Neue" pitchFamily="34" charset="-120"/>
              </a:rPr>
              <a:t>Luis opens an account 🏦</a:t>
            </a:r>
            <a:endParaRPr lang="en-US" sz="2000" dirty="0"/>
          </a:p>
        </p:txBody>
      </p:sp>
      <p:sp>
        <p:nvSpPr>
          <p:cNvPr id="45" name="Shape 43"/>
          <p:cNvSpPr/>
          <p:nvPr/>
        </p:nvSpPr>
        <p:spPr>
          <a:xfrm>
            <a:off x="3749040" y="3200400"/>
            <a:ext cx="1645920" cy="685800"/>
          </a:xfrm>
          <a:prstGeom prst="roundRect">
            <a:avLst>
              <a:gd name="adj" fmla="val 49333"/>
            </a:avLst>
          </a:prstGeom>
          <a:solidFill>
            <a:srgbClr val="FFD23F"/>
          </a:solidFill>
          <a:ln/>
          <a:effectLst>
            <a:outerShdw sx="100000" sy="100000" kx="0" ky="0" algn="bl" rotWithShape="0" blurRad="127000" dist="50800" dir="5400000">
              <a:srgbClr val="000000">
                <a:alpha val="35000"/>
              </a:srgbClr>
            </a:outerShdw>
          </a:effectLst>
        </p:spPr>
        <p:txBody>
          <a:bodyPr/>
          <a:p/>
        </p:txBody>
      </p:sp>
      <p:sp>
        <p:nvSpPr>
          <p:cNvPr id="46" name="Text 44"/>
          <p:cNvSpPr/>
          <p:nvPr/>
        </p:nvSpPr>
        <p:spPr>
          <a:xfrm>
            <a:off x="3749040" y="3200400"/>
            <a:ext cx="1645920" cy="685800"/>
          </a:xfrm>
          <a:prstGeom prst="rect">
            <a:avLst/>
          </a:prstGeom>
          <a:noFill/>
          <a:ln/>
        </p:spPr>
        <p:txBody>
          <a:bodyPr wrap="square" lIns="0" tIns="0" rIns="0" bIns="0" rtlCol="0" anchor="ctr"/>
          <a:lstStyle/>
          <a:p>
            <a:pPr algn="ctr" indent="0" marL="0">
              <a:buNone/>
            </a:pPr>
            <a:r>
              <a:rPr lang="en-US" sz="2600" dirty="0">
                <a:solidFill>
                  <a:srgbClr val="241F4E"/>
                </a:solidFill>
                <a:latin typeface="Arial Rounded MT Bold" pitchFamily="34" charset="0"/>
                <a:ea typeface="Arial Rounded MT Bold" pitchFamily="34" charset="-122"/>
                <a:cs typeface="Arial Rounded MT Bold" pitchFamily="34" charset="-120"/>
              </a:rPr>
              <a:t>DAY 11</a:t>
            </a:r>
            <a:endParaRPr lang="en-US" sz="2600" dirty="0"/>
          </a:p>
        </p:txBody>
      </p:sp>
      <p:sp>
        <p:nvSpPr>
          <p:cNvPr id="47" name="Text 45"/>
          <p:cNvSpPr/>
          <p:nvPr/>
        </p:nvSpPr>
        <p:spPr>
          <a:xfrm>
            <a:off x="0" y="4617720"/>
            <a:ext cx="9144000" cy="320040"/>
          </a:xfrm>
          <a:prstGeom prst="rect">
            <a:avLst/>
          </a:prstGeom>
          <a:noFill/>
          <a:ln/>
        </p:spPr>
        <p:txBody>
          <a:bodyPr wrap="square" rtlCol="0" anchor="ctr"/>
          <a:lstStyle/>
          <a:p>
            <a:pPr algn="ctr" indent="0" marL="0">
              <a:buNone/>
            </a:pPr>
            <a:r>
              <a:rPr lang="en-US" sz="1300" dirty="0">
                <a:solidFill>
                  <a:srgbClr val="5A548A"/>
                </a:solidFill>
                <a:latin typeface="Helvetica Neue" pitchFamily="34" charset="0"/>
                <a:ea typeface="Helvetica Neue" pitchFamily="34" charset="-122"/>
                <a:cs typeface="Helvetica Neue" pitchFamily="34" charset="-120"/>
              </a:rPr>
              <a:t>murraycohen.com</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9EF"/>
        </a:solidFill>
      </p:bgPr>
    </p:bg>
    <p:spTree>
      <p:nvGrpSpPr>
        <p:cNvPr id="1" name=""/>
        <p:cNvGrpSpPr/>
        <p:nvPr/>
      </p:nvGrpSpPr>
      <p:grpSpPr>
        <a:xfrm>
          <a:off x="0" y="0"/>
          <a:ext cx="0" cy="0"/>
          <a:chOff x="0" y="0"/>
          <a:chExt cx="0" cy="0"/>
        </a:xfrm>
      </p:grpSpPr>
      <p:sp>
        <p:nvSpPr>
          <p:cNvPr id="2" name="Shape 0"/>
          <p:cNvSpPr/>
          <p:nvPr/>
        </p:nvSpPr>
        <p:spPr>
          <a:xfrm>
            <a:off x="320040" y="274320"/>
            <a:ext cx="1234440" cy="457200"/>
          </a:xfrm>
          <a:prstGeom prst="roundRect">
            <a:avLst>
              <a:gd name="adj" fmla="val 50000"/>
            </a:avLst>
          </a:prstGeom>
          <a:solidFill>
            <a:srgbClr val="FF5D5D"/>
          </a:solidFill>
          <a:ln/>
        </p:spPr>
        <p:txBody>
          <a:bodyPr/>
          <a:p/>
        </p:txBody>
      </p:sp>
      <p:sp>
        <p:nvSpPr>
          <p:cNvPr id="3" name="Text 1"/>
          <p:cNvSpPr/>
          <p:nvPr/>
        </p:nvSpPr>
        <p:spPr>
          <a:xfrm>
            <a:off x="320040" y="274320"/>
            <a:ext cx="1234440" cy="457200"/>
          </a:xfrm>
          <a:prstGeom prst="rect">
            <a:avLst/>
          </a:prstGeom>
          <a:noFill/>
          <a:ln/>
        </p:spPr>
        <p:txBody>
          <a:bodyPr wrap="square" lIns="0" tIns="0" rIns="0" bIns="0" rtlCol="0" anchor="ctr"/>
          <a:lstStyle/>
          <a:p>
            <a:pPr algn="ctr" indent="0" marL="0">
              <a:buNone/>
            </a:pPr>
            <a:r>
              <a:rPr lang="en-US" sz="1800" dirty="0">
                <a:solidFill>
                  <a:srgbClr val="FFFFFF"/>
                </a:solidFill>
                <a:latin typeface="Arial Rounded MT Bold" pitchFamily="34" charset="0"/>
                <a:ea typeface="Arial Rounded MT Bold" pitchFamily="34" charset="-122"/>
                <a:cs typeface="Arial Rounded MT Bold" pitchFamily="34" charset="-120"/>
              </a:rPr>
              <a:t>DAY 11</a:t>
            </a:r>
            <a:endParaRPr lang="en-US" sz="1800" dirty="0"/>
          </a:p>
        </p:txBody>
      </p:sp>
      <p:sp>
        <p:nvSpPr>
          <p:cNvPr id="4" name="Shape 2"/>
          <p:cNvSpPr/>
          <p:nvPr/>
        </p:nvSpPr>
        <p:spPr>
          <a:xfrm>
            <a:off x="7452360" y="274320"/>
            <a:ext cx="1371600" cy="457200"/>
          </a:xfrm>
          <a:prstGeom prst="roundRect">
            <a:avLst>
              <a:gd name="adj" fmla="val 50000"/>
            </a:avLst>
          </a:prstGeom>
          <a:solidFill>
            <a:srgbClr val="241F4E"/>
          </a:solidFill>
          <a:ln/>
        </p:spPr>
        <p:txBody>
          <a:bodyPr/>
          <a:p/>
        </p:txBody>
      </p:sp>
      <p:sp>
        <p:nvSpPr>
          <p:cNvPr id="5" name="Text 3"/>
          <p:cNvSpPr/>
          <p:nvPr/>
        </p:nvSpPr>
        <p:spPr>
          <a:xfrm>
            <a:off x="7452360" y="274320"/>
            <a:ext cx="1371600" cy="457200"/>
          </a:xfrm>
          <a:prstGeom prst="rect">
            <a:avLst/>
          </a:prstGeom>
          <a:noFill/>
          <a:ln/>
        </p:spPr>
        <p:txBody>
          <a:bodyPr wrap="square" lIns="0" tIns="0" rIns="0" bIns="0" rtlCol="0" anchor="ctr"/>
          <a:lstStyle/>
          <a:p>
            <a:pPr algn="ctr" indent="0" marL="0">
              <a:buNone/>
            </a:pPr>
            <a:r>
              <a:rPr lang="en-US" sz="1400" dirty="0">
                <a:solidFill>
                  <a:srgbClr val="FFFFFF"/>
                </a:solidFill>
                <a:latin typeface="Arial Rounded MT Bold" pitchFamily="34" charset="0"/>
                <a:ea typeface="Arial Rounded MT Bold" pitchFamily="34" charset="-122"/>
                <a:cs typeface="Arial Rounded MT Bold" pitchFamily="34" charset="-120"/>
              </a:rPr>
              <a:t>WORDS</a:t>
            </a:r>
            <a:endParaRPr lang="en-US" sz="1400" dirty="0"/>
          </a:p>
        </p:txBody>
      </p:sp>
      <p:sp>
        <p:nvSpPr>
          <p:cNvPr id="6" name="Text 4"/>
          <p:cNvSpPr/>
          <p:nvPr/>
        </p:nvSpPr>
        <p:spPr>
          <a:xfrm>
            <a:off x="0" y="868680"/>
            <a:ext cx="9144000" cy="640080"/>
          </a:xfrm>
          <a:prstGeom prst="rect">
            <a:avLst/>
          </a:prstGeom>
          <a:noFill/>
          <a:ln/>
        </p:spPr>
        <p:txBody>
          <a:bodyPr wrap="square" rtlCol="0" anchor="ctr"/>
          <a:lstStyle/>
          <a:p>
            <a:pPr algn="ctr" indent="0" marL="0">
              <a:buNone/>
            </a:pPr>
            <a:r>
              <a:rPr lang="en-US" sz="2800" dirty="0">
                <a:solidFill>
                  <a:srgbClr val="241F4E"/>
                </a:solidFill>
                <a:latin typeface="Arial Rounded MT Bold" pitchFamily="34" charset="0"/>
                <a:ea typeface="Arial Rounded MT Bold" pitchFamily="34" charset="-122"/>
                <a:cs typeface="Arial Rounded MT Bold" pitchFamily="34" charset="-120"/>
              </a:rPr>
              <a:t>🗣️  Today's fast words</a:t>
            </a:r>
            <a:endParaRPr lang="en-US" sz="2800" dirty="0"/>
          </a:p>
        </p:txBody>
      </p:sp>
      <p:sp>
        <p:nvSpPr>
          <p:cNvPr id="7" name="Shape 5"/>
          <p:cNvSpPr/>
          <p:nvPr/>
        </p:nvSpPr>
        <p:spPr>
          <a:xfrm>
            <a:off x="502920" y="1645920"/>
            <a:ext cx="2606040" cy="1234440"/>
          </a:xfrm>
          <a:prstGeom prst="roundRect">
            <a:avLst>
              <a:gd name="adj" fmla="val 11111"/>
            </a:avLst>
          </a:prstGeom>
          <a:solidFill>
            <a:srgbClr val="FFFFFF"/>
          </a:solidFill>
          <a:ln w="38100">
            <a:solidFill>
              <a:srgbClr val="9B8CFF"/>
            </a:solidFill>
            <a:prstDash val="solid"/>
          </a:ln>
        </p:spPr>
        <p:txBody>
          <a:bodyPr/>
          <a:p/>
        </p:txBody>
      </p:sp>
      <p:sp>
        <p:nvSpPr>
          <p:cNvPr id="8" name="Text 6"/>
          <p:cNvSpPr/>
          <p:nvPr/>
        </p:nvSpPr>
        <p:spPr>
          <a:xfrm>
            <a:off x="502920" y="1755648"/>
            <a:ext cx="2606040" cy="548640"/>
          </a:xfrm>
          <a:prstGeom prst="rect">
            <a:avLst/>
          </a:prstGeom>
          <a:noFill/>
          <a:ln/>
        </p:spPr>
        <p:txBody>
          <a:bodyPr wrap="square" rtlCol="0" anchor="ctr"/>
          <a:lstStyle/>
          <a:p>
            <a:pPr algn="ctr" indent="0" marL="0">
              <a:buNone/>
            </a:pPr>
            <a:r>
              <a:rPr lang="en-US" sz="2600" b="1" dirty="0">
                <a:solidFill>
                  <a:srgbClr val="B8860B"/>
                </a:solidFill>
                <a:latin typeface="Arial Rounded MT Bold" pitchFamily="34" charset="0"/>
                <a:ea typeface="Arial Rounded MT Bold" pitchFamily="34" charset="-122"/>
                <a:cs typeface="Arial Rounded MT Bold" pitchFamily="34" charset="-120"/>
              </a:rPr>
              <a:t>wanna</a:t>
            </a:r>
            <a:endParaRPr lang="en-US" sz="2600" dirty="0"/>
          </a:p>
        </p:txBody>
      </p:sp>
      <p:sp>
        <p:nvSpPr>
          <p:cNvPr id="9" name="Text 7"/>
          <p:cNvSpPr/>
          <p:nvPr/>
        </p:nvSpPr>
        <p:spPr>
          <a:xfrm>
            <a:off x="502920" y="2331720"/>
            <a:ext cx="2606040" cy="411480"/>
          </a:xfrm>
          <a:prstGeom prst="rect">
            <a:avLst/>
          </a:prstGeom>
          <a:noFill/>
          <a:ln/>
        </p:spPr>
        <p:txBody>
          <a:bodyPr wrap="square" rtlCol="0" anchor="ctr"/>
          <a:lstStyle/>
          <a:p>
            <a:pPr algn="ctr" indent="0" marL="0">
              <a:buNone/>
            </a:pPr>
            <a:r>
              <a:rPr lang="en-US" sz="1600" dirty="0">
                <a:solidFill>
                  <a:srgbClr val="5A548A"/>
                </a:solidFill>
                <a:latin typeface="Helvetica Neue" pitchFamily="34" charset="0"/>
                <a:ea typeface="Helvetica Neue" pitchFamily="34" charset="-122"/>
                <a:cs typeface="Helvetica Neue" pitchFamily="34" charset="-120"/>
              </a:rPr>
              <a:t>= want to</a:t>
            </a:r>
            <a:endParaRPr lang="en-US" sz="1600" dirty="0"/>
          </a:p>
        </p:txBody>
      </p:sp>
      <p:sp>
        <p:nvSpPr>
          <p:cNvPr id="10" name="Shape 8"/>
          <p:cNvSpPr/>
          <p:nvPr/>
        </p:nvSpPr>
        <p:spPr>
          <a:xfrm>
            <a:off x="3383280" y="1645920"/>
            <a:ext cx="2606040" cy="1234440"/>
          </a:xfrm>
          <a:prstGeom prst="roundRect">
            <a:avLst>
              <a:gd name="adj" fmla="val 11111"/>
            </a:avLst>
          </a:prstGeom>
          <a:solidFill>
            <a:srgbClr val="FFFFFF"/>
          </a:solidFill>
          <a:ln w="38100">
            <a:solidFill>
              <a:srgbClr val="9B8CFF"/>
            </a:solidFill>
            <a:prstDash val="solid"/>
          </a:ln>
        </p:spPr>
        <p:txBody>
          <a:bodyPr/>
          <a:p/>
        </p:txBody>
      </p:sp>
      <p:sp>
        <p:nvSpPr>
          <p:cNvPr id="11" name="Text 9"/>
          <p:cNvSpPr/>
          <p:nvPr/>
        </p:nvSpPr>
        <p:spPr>
          <a:xfrm>
            <a:off x="3383280" y="1755648"/>
            <a:ext cx="2606040" cy="548640"/>
          </a:xfrm>
          <a:prstGeom prst="rect">
            <a:avLst/>
          </a:prstGeom>
          <a:noFill/>
          <a:ln/>
        </p:spPr>
        <p:txBody>
          <a:bodyPr wrap="square" rtlCol="0" anchor="ctr"/>
          <a:lstStyle/>
          <a:p>
            <a:pPr algn="ctr" indent="0" marL="0">
              <a:buNone/>
            </a:pPr>
            <a:r>
              <a:rPr lang="en-US" sz="2600" b="1" dirty="0">
                <a:solidFill>
                  <a:srgbClr val="B8860B"/>
                </a:solidFill>
                <a:latin typeface="Arial Rounded MT Bold" pitchFamily="34" charset="0"/>
                <a:ea typeface="Arial Rounded MT Bold" pitchFamily="34" charset="-122"/>
                <a:cs typeface="Arial Rounded MT Bold" pitchFamily="34" charset="-120"/>
              </a:rPr>
              <a:t>lemme</a:t>
            </a:r>
            <a:endParaRPr lang="en-US" sz="2600" dirty="0"/>
          </a:p>
        </p:txBody>
      </p:sp>
      <p:sp>
        <p:nvSpPr>
          <p:cNvPr id="12" name="Text 10"/>
          <p:cNvSpPr/>
          <p:nvPr/>
        </p:nvSpPr>
        <p:spPr>
          <a:xfrm>
            <a:off x="3383280" y="2331720"/>
            <a:ext cx="2606040" cy="411480"/>
          </a:xfrm>
          <a:prstGeom prst="rect">
            <a:avLst/>
          </a:prstGeom>
          <a:noFill/>
          <a:ln/>
        </p:spPr>
        <p:txBody>
          <a:bodyPr wrap="square" rtlCol="0" anchor="ctr"/>
          <a:lstStyle/>
          <a:p>
            <a:pPr algn="ctr" indent="0" marL="0">
              <a:buNone/>
            </a:pPr>
            <a:r>
              <a:rPr lang="en-US" sz="1600" dirty="0">
                <a:solidFill>
                  <a:srgbClr val="5A548A"/>
                </a:solidFill>
                <a:latin typeface="Helvetica Neue" pitchFamily="34" charset="0"/>
                <a:ea typeface="Helvetica Neue" pitchFamily="34" charset="-122"/>
                <a:cs typeface="Helvetica Neue" pitchFamily="34" charset="-120"/>
              </a:rPr>
              <a:t>= let me</a:t>
            </a:r>
            <a:endParaRPr lang="en-US" sz="1600" dirty="0"/>
          </a:p>
        </p:txBody>
      </p:sp>
      <p:sp>
        <p:nvSpPr>
          <p:cNvPr id="13" name="Shape 11"/>
          <p:cNvSpPr/>
          <p:nvPr/>
        </p:nvSpPr>
        <p:spPr>
          <a:xfrm>
            <a:off x="6263640" y="1645920"/>
            <a:ext cx="2606040" cy="1234440"/>
          </a:xfrm>
          <a:prstGeom prst="roundRect">
            <a:avLst>
              <a:gd name="adj" fmla="val 11111"/>
            </a:avLst>
          </a:prstGeom>
          <a:solidFill>
            <a:srgbClr val="FFFFFF"/>
          </a:solidFill>
          <a:ln w="38100">
            <a:solidFill>
              <a:srgbClr val="9B8CFF"/>
            </a:solidFill>
            <a:prstDash val="solid"/>
          </a:ln>
        </p:spPr>
        <p:txBody>
          <a:bodyPr/>
          <a:p/>
        </p:txBody>
      </p:sp>
      <p:sp>
        <p:nvSpPr>
          <p:cNvPr id="14" name="Text 12"/>
          <p:cNvSpPr/>
          <p:nvPr/>
        </p:nvSpPr>
        <p:spPr>
          <a:xfrm>
            <a:off x="6263640" y="1755648"/>
            <a:ext cx="2606040" cy="548640"/>
          </a:xfrm>
          <a:prstGeom prst="rect">
            <a:avLst/>
          </a:prstGeom>
          <a:noFill/>
          <a:ln/>
        </p:spPr>
        <p:txBody>
          <a:bodyPr wrap="square" rtlCol="0" anchor="ctr"/>
          <a:lstStyle/>
          <a:p>
            <a:pPr algn="ctr" indent="0" marL="0">
              <a:buNone/>
            </a:pPr>
            <a:r>
              <a:rPr lang="en-US" sz="2600" b="1" dirty="0">
                <a:solidFill>
                  <a:srgbClr val="B8860B"/>
                </a:solidFill>
                <a:latin typeface="Arial Rounded MT Bold" pitchFamily="34" charset="0"/>
                <a:ea typeface="Arial Rounded MT Bold" pitchFamily="34" charset="-122"/>
                <a:cs typeface="Arial Rounded MT Bold" pitchFamily="34" charset="-120"/>
              </a:rPr>
              <a:t>hafta</a:t>
            </a:r>
            <a:endParaRPr lang="en-US" sz="2600" dirty="0"/>
          </a:p>
        </p:txBody>
      </p:sp>
      <p:sp>
        <p:nvSpPr>
          <p:cNvPr id="15" name="Text 13"/>
          <p:cNvSpPr/>
          <p:nvPr/>
        </p:nvSpPr>
        <p:spPr>
          <a:xfrm>
            <a:off x="6263640" y="2331720"/>
            <a:ext cx="2606040" cy="411480"/>
          </a:xfrm>
          <a:prstGeom prst="rect">
            <a:avLst/>
          </a:prstGeom>
          <a:noFill/>
          <a:ln/>
        </p:spPr>
        <p:txBody>
          <a:bodyPr wrap="square" rtlCol="0" anchor="ctr"/>
          <a:lstStyle/>
          <a:p>
            <a:pPr algn="ctr" indent="0" marL="0">
              <a:buNone/>
            </a:pPr>
            <a:r>
              <a:rPr lang="en-US" sz="1600" dirty="0">
                <a:solidFill>
                  <a:srgbClr val="5A548A"/>
                </a:solidFill>
                <a:latin typeface="Helvetica Neue" pitchFamily="34" charset="0"/>
                <a:ea typeface="Helvetica Neue" pitchFamily="34" charset="-122"/>
                <a:cs typeface="Helvetica Neue" pitchFamily="34" charset="-120"/>
              </a:rPr>
              <a:t>= have to</a:t>
            </a:r>
            <a:endParaRPr lang="en-US" sz="1600" dirty="0"/>
          </a:p>
        </p:txBody>
      </p:sp>
      <p:sp>
        <p:nvSpPr>
          <p:cNvPr id="16" name="Shape 14"/>
          <p:cNvSpPr/>
          <p:nvPr/>
        </p:nvSpPr>
        <p:spPr>
          <a:xfrm>
            <a:off x="502920" y="3108960"/>
            <a:ext cx="2606040" cy="1234440"/>
          </a:xfrm>
          <a:prstGeom prst="roundRect">
            <a:avLst>
              <a:gd name="adj" fmla="val 11111"/>
            </a:avLst>
          </a:prstGeom>
          <a:solidFill>
            <a:srgbClr val="FFFFFF"/>
          </a:solidFill>
          <a:ln w="38100">
            <a:solidFill>
              <a:srgbClr val="9B8CFF"/>
            </a:solidFill>
            <a:prstDash val="solid"/>
          </a:ln>
        </p:spPr>
        <p:txBody>
          <a:bodyPr/>
          <a:p/>
        </p:txBody>
      </p:sp>
      <p:sp>
        <p:nvSpPr>
          <p:cNvPr id="17" name="Text 15"/>
          <p:cNvSpPr/>
          <p:nvPr/>
        </p:nvSpPr>
        <p:spPr>
          <a:xfrm>
            <a:off x="502920" y="3218688"/>
            <a:ext cx="2606040" cy="548640"/>
          </a:xfrm>
          <a:prstGeom prst="rect">
            <a:avLst/>
          </a:prstGeom>
          <a:noFill/>
          <a:ln/>
        </p:spPr>
        <p:txBody>
          <a:bodyPr wrap="square" rtlCol="0" anchor="ctr"/>
          <a:lstStyle/>
          <a:p>
            <a:pPr algn="ctr" indent="0" marL="0">
              <a:buNone/>
            </a:pPr>
            <a:r>
              <a:rPr lang="en-US" sz="2600" b="1" dirty="0">
                <a:solidFill>
                  <a:srgbClr val="B8860B"/>
                </a:solidFill>
                <a:latin typeface="Arial Rounded MT Bold" pitchFamily="34" charset="0"/>
                <a:ea typeface="Arial Rounded MT Bold" pitchFamily="34" charset="-122"/>
                <a:cs typeface="Arial Rounded MT Bold" pitchFamily="34" charset="-120"/>
              </a:rPr>
              <a:t>gonna</a:t>
            </a:r>
            <a:endParaRPr lang="en-US" sz="2600" dirty="0"/>
          </a:p>
        </p:txBody>
      </p:sp>
      <p:sp>
        <p:nvSpPr>
          <p:cNvPr id="18" name="Text 16"/>
          <p:cNvSpPr/>
          <p:nvPr/>
        </p:nvSpPr>
        <p:spPr>
          <a:xfrm>
            <a:off x="502920" y="3794760"/>
            <a:ext cx="2606040" cy="411480"/>
          </a:xfrm>
          <a:prstGeom prst="rect">
            <a:avLst/>
          </a:prstGeom>
          <a:noFill/>
          <a:ln/>
        </p:spPr>
        <p:txBody>
          <a:bodyPr wrap="square" rtlCol="0" anchor="ctr"/>
          <a:lstStyle/>
          <a:p>
            <a:pPr algn="ctr" indent="0" marL="0">
              <a:buNone/>
            </a:pPr>
            <a:r>
              <a:rPr lang="en-US" sz="1600" dirty="0">
                <a:solidFill>
                  <a:srgbClr val="5A548A"/>
                </a:solidFill>
                <a:latin typeface="Helvetica Neue" pitchFamily="34" charset="0"/>
                <a:ea typeface="Helvetica Neue" pitchFamily="34" charset="-122"/>
                <a:cs typeface="Helvetica Neue" pitchFamily="34" charset="-120"/>
              </a:rPr>
              <a:t>= going to</a:t>
            </a:r>
            <a:endParaRPr lang="en-US" sz="1600" dirty="0"/>
          </a:p>
        </p:txBody>
      </p:sp>
      <p:sp>
        <p:nvSpPr>
          <p:cNvPr id="19" name="Shape 17"/>
          <p:cNvSpPr/>
          <p:nvPr/>
        </p:nvSpPr>
        <p:spPr>
          <a:xfrm>
            <a:off x="3383280" y="3108960"/>
            <a:ext cx="2606040" cy="1234440"/>
          </a:xfrm>
          <a:prstGeom prst="roundRect">
            <a:avLst>
              <a:gd name="adj" fmla="val 11111"/>
            </a:avLst>
          </a:prstGeom>
          <a:solidFill>
            <a:srgbClr val="FFFFFF"/>
          </a:solidFill>
          <a:ln w="38100">
            <a:solidFill>
              <a:srgbClr val="9B8CFF"/>
            </a:solidFill>
            <a:prstDash val="solid"/>
          </a:ln>
        </p:spPr>
        <p:txBody>
          <a:bodyPr/>
          <a:p/>
        </p:txBody>
      </p:sp>
      <p:sp>
        <p:nvSpPr>
          <p:cNvPr id="20" name="Text 18"/>
          <p:cNvSpPr/>
          <p:nvPr/>
        </p:nvSpPr>
        <p:spPr>
          <a:xfrm>
            <a:off x="3383280" y="3218688"/>
            <a:ext cx="2606040" cy="548640"/>
          </a:xfrm>
          <a:prstGeom prst="rect">
            <a:avLst/>
          </a:prstGeom>
          <a:noFill/>
          <a:ln/>
        </p:spPr>
        <p:txBody>
          <a:bodyPr wrap="square" rtlCol="0" anchor="ctr"/>
          <a:lstStyle/>
          <a:p>
            <a:pPr algn="ctr" indent="0" marL="0">
              <a:buNone/>
            </a:pPr>
            <a:r>
              <a:rPr lang="en-US" sz="2600" b="1" dirty="0">
                <a:solidFill>
                  <a:srgbClr val="B8860B"/>
                </a:solidFill>
                <a:latin typeface="Arial Rounded MT Bold" pitchFamily="34" charset="0"/>
                <a:ea typeface="Arial Rounded MT Bold" pitchFamily="34" charset="-122"/>
                <a:cs typeface="Arial Rounded MT Bold" pitchFamily="34" charset="-120"/>
              </a:rPr>
              <a:t>nope</a:t>
            </a:r>
            <a:endParaRPr lang="en-US" sz="2600" dirty="0"/>
          </a:p>
        </p:txBody>
      </p:sp>
      <p:sp>
        <p:nvSpPr>
          <p:cNvPr id="21" name="Text 19"/>
          <p:cNvSpPr/>
          <p:nvPr/>
        </p:nvSpPr>
        <p:spPr>
          <a:xfrm>
            <a:off x="3383280" y="3794760"/>
            <a:ext cx="2606040" cy="411480"/>
          </a:xfrm>
          <a:prstGeom prst="rect">
            <a:avLst/>
          </a:prstGeom>
          <a:noFill/>
          <a:ln/>
        </p:spPr>
        <p:txBody>
          <a:bodyPr wrap="square" rtlCol="0" anchor="ctr"/>
          <a:lstStyle/>
          <a:p>
            <a:pPr algn="ctr" indent="0" marL="0">
              <a:buNone/>
            </a:pPr>
            <a:r>
              <a:rPr lang="en-US" sz="1600" dirty="0">
                <a:solidFill>
                  <a:srgbClr val="5A548A"/>
                </a:solidFill>
                <a:latin typeface="Helvetica Neue" pitchFamily="34" charset="0"/>
                <a:ea typeface="Helvetica Neue" pitchFamily="34" charset="-122"/>
                <a:cs typeface="Helvetica Neue" pitchFamily="34" charset="-120"/>
              </a:rPr>
              <a:t>= no (casual)</a:t>
            </a:r>
            <a:endParaRPr lang="en-US" sz="1600" dirty="0"/>
          </a:p>
        </p:txBody>
      </p:sp>
      <p:sp>
        <p:nvSpPr>
          <p:cNvPr id="22" name="Shape 20"/>
          <p:cNvSpPr/>
          <p:nvPr/>
        </p:nvSpPr>
        <p:spPr>
          <a:xfrm>
            <a:off x="6263640" y="3108960"/>
            <a:ext cx="2606040" cy="1234440"/>
          </a:xfrm>
          <a:prstGeom prst="roundRect">
            <a:avLst>
              <a:gd name="adj" fmla="val 11111"/>
            </a:avLst>
          </a:prstGeom>
          <a:solidFill>
            <a:srgbClr val="FFFFFF"/>
          </a:solidFill>
          <a:ln w="38100">
            <a:solidFill>
              <a:srgbClr val="9B8CFF"/>
            </a:solidFill>
            <a:prstDash val="solid"/>
          </a:ln>
        </p:spPr>
        <p:txBody>
          <a:bodyPr/>
          <a:p/>
        </p:txBody>
      </p:sp>
      <p:sp>
        <p:nvSpPr>
          <p:cNvPr id="23" name="Text 21"/>
          <p:cNvSpPr/>
          <p:nvPr/>
        </p:nvSpPr>
        <p:spPr>
          <a:xfrm>
            <a:off x="6263640" y="3218688"/>
            <a:ext cx="2606040" cy="548640"/>
          </a:xfrm>
          <a:prstGeom prst="rect">
            <a:avLst/>
          </a:prstGeom>
          <a:noFill/>
          <a:ln/>
        </p:spPr>
        <p:txBody>
          <a:bodyPr wrap="square" rtlCol="0" anchor="ctr"/>
          <a:lstStyle/>
          <a:p>
            <a:pPr algn="ctr" indent="0" marL="0">
              <a:buNone/>
            </a:pPr>
            <a:r>
              <a:rPr lang="en-US" sz="2600" b="1" dirty="0">
                <a:solidFill>
                  <a:srgbClr val="B8860B"/>
                </a:solidFill>
                <a:latin typeface="Arial Rounded MT Bold" pitchFamily="34" charset="0"/>
                <a:ea typeface="Arial Rounded MT Bold" pitchFamily="34" charset="-122"/>
                <a:cs typeface="Arial Rounded MT Bold" pitchFamily="34" charset="-120"/>
              </a:rPr>
              <a:t>you're all set</a:t>
            </a:r>
            <a:endParaRPr lang="en-US" sz="2600" dirty="0"/>
          </a:p>
        </p:txBody>
      </p:sp>
      <p:sp>
        <p:nvSpPr>
          <p:cNvPr id="24" name="Text 22"/>
          <p:cNvSpPr/>
          <p:nvPr/>
        </p:nvSpPr>
        <p:spPr>
          <a:xfrm>
            <a:off x="6263640" y="3794760"/>
            <a:ext cx="2606040" cy="411480"/>
          </a:xfrm>
          <a:prstGeom prst="rect">
            <a:avLst/>
          </a:prstGeom>
          <a:noFill/>
          <a:ln/>
        </p:spPr>
        <p:txBody>
          <a:bodyPr wrap="square" rtlCol="0" anchor="ctr"/>
          <a:lstStyle/>
          <a:p>
            <a:pPr algn="ctr" indent="0" marL="0">
              <a:buNone/>
            </a:pPr>
            <a:r>
              <a:rPr lang="en-US" sz="1600" dirty="0">
                <a:solidFill>
                  <a:srgbClr val="5A548A"/>
                </a:solidFill>
                <a:latin typeface="Helvetica Neue" pitchFamily="34" charset="0"/>
                <a:ea typeface="Helvetica Neue" pitchFamily="34" charset="-122"/>
                <a:cs typeface="Helvetica Neue" pitchFamily="34" charset="-120"/>
              </a:rPr>
              <a:t>= = everything is done ✅</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9EF"/>
        </a:solidFill>
      </p:bgPr>
    </p:bg>
    <p:spTree>
      <p:nvGrpSpPr>
        <p:cNvPr id="1" name=""/>
        <p:cNvGrpSpPr/>
        <p:nvPr/>
      </p:nvGrpSpPr>
      <p:grpSpPr>
        <a:xfrm>
          <a:off x="0" y="0"/>
          <a:ext cx="0" cy="0"/>
          <a:chOff x="0" y="0"/>
          <a:chExt cx="0" cy="0"/>
        </a:xfrm>
      </p:grpSpPr>
      <p:sp>
        <p:nvSpPr>
          <p:cNvPr id="2" name="Shape 0"/>
          <p:cNvSpPr/>
          <p:nvPr/>
        </p:nvSpPr>
        <p:spPr>
          <a:xfrm>
            <a:off x="320040" y="274320"/>
            <a:ext cx="1234440" cy="457200"/>
          </a:xfrm>
          <a:prstGeom prst="roundRect">
            <a:avLst>
              <a:gd name="adj" fmla="val 50000"/>
            </a:avLst>
          </a:prstGeom>
          <a:solidFill>
            <a:srgbClr val="FF5D5D"/>
          </a:solidFill>
          <a:ln/>
        </p:spPr>
        <p:txBody>
          <a:bodyPr/>
          <a:p/>
        </p:txBody>
      </p:sp>
      <p:sp>
        <p:nvSpPr>
          <p:cNvPr id="3" name="Text 1"/>
          <p:cNvSpPr/>
          <p:nvPr/>
        </p:nvSpPr>
        <p:spPr>
          <a:xfrm>
            <a:off x="320040" y="274320"/>
            <a:ext cx="1234440" cy="457200"/>
          </a:xfrm>
          <a:prstGeom prst="rect">
            <a:avLst/>
          </a:prstGeom>
          <a:noFill/>
          <a:ln/>
        </p:spPr>
        <p:txBody>
          <a:bodyPr wrap="square" lIns="0" tIns="0" rIns="0" bIns="0" rtlCol="0" anchor="ctr"/>
          <a:lstStyle/>
          <a:p>
            <a:pPr algn="ctr" indent="0" marL="0">
              <a:buNone/>
            </a:pPr>
            <a:r>
              <a:rPr lang="en-US" sz="1800" dirty="0">
                <a:solidFill>
                  <a:srgbClr val="FFFFFF"/>
                </a:solidFill>
                <a:latin typeface="Arial Rounded MT Bold" pitchFamily="34" charset="0"/>
                <a:ea typeface="Arial Rounded MT Bold" pitchFamily="34" charset="-122"/>
                <a:cs typeface="Arial Rounded MT Bold" pitchFamily="34" charset="-120"/>
              </a:rPr>
              <a:t>DAY 11</a:t>
            </a:r>
            <a:endParaRPr lang="en-US" sz="1800" dirty="0"/>
          </a:p>
        </p:txBody>
      </p:sp>
      <p:sp>
        <p:nvSpPr>
          <p:cNvPr id="4" name="Shape 2"/>
          <p:cNvSpPr/>
          <p:nvPr/>
        </p:nvSpPr>
        <p:spPr>
          <a:xfrm>
            <a:off x="7452360" y="274320"/>
            <a:ext cx="1371600" cy="457200"/>
          </a:xfrm>
          <a:prstGeom prst="roundRect">
            <a:avLst>
              <a:gd name="adj" fmla="val 50000"/>
            </a:avLst>
          </a:prstGeom>
          <a:solidFill>
            <a:srgbClr val="241F4E"/>
          </a:solidFill>
          <a:ln/>
        </p:spPr>
        <p:txBody>
          <a:bodyPr/>
          <a:p/>
        </p:txBody>
      </p:sp>
      <p:sp>
        <p:nvSpPr>
          <p:cNvPr id="5" name="Text 3"/>
          <p:cNvSpPr/>
          <p:nvPr/>
        </p:nvSpPr>
        <p:spPr>
          <a:xfrm>
            <a:off x="7452360" y="274320"/>
            <a:ext cx="1371600" cy="457200"/>
          </a:xfrm>
          <a:prstGeom prst="rect">
            <a:avLst/>
          </a:prstGeom>
          <a:noFill/>
          <a:ln/>
        </p:spPr>
        <p:txBody>
          <a:bodyPr wrap="square" lIns="0" tIns="0" rIns="0" bIns="0" rtlCol="0" anchor="ctr"/>
          <a:lstStyle/>
          <a:p>
            <a:pPr algn="ctr" indent="0" marL="0">
              <a:buNone/>
            </a:pPr>
            <a:r>
              <a:rPr lang="en-US" sz="1400" dirty="0">
                <a:solidFill>
                  <a:srgbClr val="FFFFFF"/>
                </a:solidFill>
                <a:latin typeface="Arial Rounded MT Bold" pitchFamily="34" charset="0"/>
                <a:ea typeface="Arial Rounded MT Bold" pitchFamily="34" charset="-122"/>
                <a:cs typeface="Arial Rounded MT Bold" pitchFamily="34" charset="-120"/>
              </a:rPr>
              <a:t>SCENE</a:t>
            </a:r>
            <a:endParaRPr lang="en-US" sz="1400" dirty="0"/>
          </a:p>
        </p:txBody>
      </p:sp>
      <p:sp>
        <p:nvSpPr>
          <p:cNvPr id="7" name="Text 5"/>
          <p:cNvSpPr/>
          <p:nvPr/>
        </p:nvSpPr>
        <p:spPr>
          <a:xfrm>
            <a:off x="0" y="2743200"/>
            <a:ext cx="9144000" cy="548640"/>
          </a:xfrm>
          <a:prstGeom prst="rect">
            <a:avLst/>
          </a:prstGeom>
          <a:noFill/>
          <a:ln/>
        </p:spPr>
        <p:txBody>
          <a:bodyPr wrap="square" rtlCol="0" anchor="ctr"/>
          <a:lstStyle/>
          <a:p>
            <a:pPr algn="ctr" indent="0" marL="0">
              <a:buNone/>
            </a:pPr>
            <a:r>
              <a:rPr lang="en-US" sz="2600" dirty="0">
                <a:solidFill>
                  <a:srgbClr val="241F4E"/>
                </a:solidFill>
                <a:latin typeface="Arial Rounded MT Bold" pitchFamily="34" charset="0"/>
                <a:ea typeface="Arial Rounded MT Bold" pitchFamily="34" charset="-122"/>
                <a:cs typeface="Arial Rounded MT Bold" pitchFamily="34" charset="-120"/>
              </a:rPr>
              <a:t>Luis is opening a bank account.</a:t>
            </a:r>
            <a:endParaRPr lang="en-US" sz="2600" dirty="0"/>
          </a:p>
        </p:txBody>
      </p:sp>
      <p:sp>
        <p:nvSpPr>
          <p:cNvPr id="8" name="Text 6"/>
          <p:cNvSpPr/>
          <p:nvPr/>
        </p:nvSpPr>
        <p:spPr>
          <a:xfrm>
            <a:off x="0" y="3474720"/>
            <a:ext cx="9144000" cy="548640"/>
          </a:xfrm>
          <a:prstGeom prst="rect">
            <a:avLst/>
          </a:prstGeom>
          <a:noFill/>
          <a:ln/>
        </p:spPr>
        <p:txBody>
          <a:bodyPr wrap="square" rtlCol="0" anchor="ctr"/>
          <a:lstStyle/>
          <a:p>
            <a:pPr algn="ctr" indent="0" marL="0">
              <a:buNone/>
            </a:pPr>
            <a:r>
              <a:rPr lang="en-US" sz="2000" dirty="0">
                <a:solidFill>
                  <a:srgbClr val="5A548A"/>
                </a:solidFill>
                <a:latin typeface="Arial Rounded MT Bold" pitchFamily="34" charset="0"/>
                <a:ea typeface="Arial Rounded MT Bold" pitchFamily="34" charset="-122"/>
                <a:cs typeface="Arial Rounded MT Bold" pitchFamily="34" charset="-120"/>
              </a:rPr>
              <a:t>What will he ask about? (fees! the card!)</a:t>
            </a:r>
            <a:endParaRPr lang="en-US" sz="2000" dirty="0"/>
          </a:p>
        </p:txBody>
      </p:sp>
      <p:pic>
        <p:nvPicPr>
          <p:cNvPr id="9" name="Picture 8" descr="photo-bank_s.jpg"/>
          <p:cNvPicPr>
            <a:picLocks noChangeAspect="1"/>
          </p:cNvPicPr>
          <p:nvPr/>
        </p:nvPicPr>
        <p:blipFill>
          <a:blip r:embed="rId3"/>
          <a:stretch>
            <a:fillRect/>
          </a:stretch>
        </p:blipFill>
        <p:spPr>
          <a:xfrm>
            <a:off x="2524280" y="868680"/>
            <a:ext cx="4095439" cy="228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9EF"/>
        </a:solidFill>
      </p:bgPr>
    </p:bg>
    <p:spTree>
      <p:nvGrpSpPr>
        <p:cNvPr id="1" name=""/>
        <p:cNvGrpSpPr/>
        <p:nvPr/>
      </p:nvGrpSpPr>
      <p:grpSpPr>
        <a:xfrm>
          <a:off x="0" y="0"/>
          <a:ext cx="0" cy="0"/>
          <a:chOff x="0" y="0"/>
          <a:chExt cx="0" cy="0"/>
        </a:xfrm>
      </p:grpSpPr>
      <p:sp>
        <p:nvSpPr>
          <p:cNvPr id="2" name="Shape 0"/>
          <p:cNvSpPr/>
          <p:nvPr/>
        </p:nvSpPr>
        <p:spPr>
          <a:xfrm>
            <a:off x="320040" y="274320"/>
            <a:ext cx="1234440" cy="457200"/>
          </a:xfrm>
          <a:prstGeom prst="roundRect">
            <a:avLst>
              <a:gd name="adj" fmla="val 50000"/>
            </a:avLst>
          </a:prstGeom>
          <a:solidFill>
            <a:srgbClr val="FF5D5D"/>
          </a:solidFill>
          <a:ln/>
        </p:spPr>
      </p:sp>
      <p:sp>
        <p:nvSpPr>
          <p:cNvPr id="3" name="Text 1"/>
          <p:cNvSpPr/>
          <p:nvPr/>
        </p:nvSpPr>
        <p:spPr>
          <a:xfrm>
            <a:off x="320040" y="274320"/>
            <a:ext cx="1234440" cy="457200"/>
          </a:xfrm>
          <a:prstGeom prst="rect">
            <a:avLst/>
          </a:prstGeom>
          <a:noFill/>
          <a:ln/>
        </p:spPr>
        <p:txBody>
          <a:bodyPr wrap="square" lIns="0" tIns="0" rIns="0" bIns="0" rtlCol="0" anchor="ctr"/>
          <a:lstStyle/>
          <a:p>
            <a:pPr algn="ctr" indent="0" marL="0">
              <a:buNone/>
            </a:pPr>
            <a:r>
              <a:rPr lang="en-US" sz="1800" dirty="0">
                <a:solidFill>
                  <a:srgbClr val="FFFFFF"/>
                </a:solidFill>
                <a:latin typeface="Arial Rounded MT Bold" pitchFamily="34" charset="0"/>
                <a:ea typeface="Arial Rounded MT Bold" pitchFamily="34" charset="-122"/>
                <a:cs typeface="Arial Rounded MT Bold" pitchFamily="34" charset="-120"/>
              </a:rPr>
              <a:t>DAY 11</a:t>
            </a:r>
            <a:endParaRPr lang="en-US" sz="1800" dirty="0"/>
          </a:p>
        </p:txBody>
      </p:sp>
      <p:sp>
        <p:nvSpPr>
          <p:cNvPr id="4" name="Shape 2"/>
          <p:cNvSpPr/>
          <p:nvPr/>
        </p:nvSpPr>
        <p:spPr>
          <a:xfrm>
            <a:off x="7452360" y="274320"/>
            <a:ext cx="1371600" cy="457200"/>
          </a:xfrm>
          <a:prstGeom prst="roundRect">
            <a:avLst>
              <a:gd name="adj" fmla="val 50000"/>
            </a:avLst>
          </a:prstGeom>
          <a:solidFill>
            <a:srgbClr val="241F4E"/>
          </a:solidFill>
          <a:ln/>
        </p:spPr>
      </p:sp>
      <p:sp>
        <p:nvSpPr>
          <p:cNvPr id="5" name="Text 3"/>
          <p:cNvSpPr/>
          <p:nvPr/>
        </p:nvSpPr>
        <p:spPr>
          <a:xfrm>
            <a:off x="7452360" y="274320"/>
            <a:ext cx="1371600" cy="457200"/>
          </a:xfrm>
          <a:prstGeom prst="rect">
            <a:avLst/>
          </a:prstGeom>
          <a:noFill/>
          <a:ln/>
        </p:spPr>
        <p:txBody>
          <a:bodyPr wrap="square" lIns="0" tIns="0" rIns="0" bIns="0" rtlCol="0" anchor="ctr"/>
          <a:lstStyle/>
          <a:p>
            <a:pPr algn="ctr" indent="0" marL="0">
              <a:buNone/>
            </a:pPr>
            <a:r>
              <a:rPr lang="en-US" sz="1400" dirty="0">
                <a:solidFill>
                  <a:srgbClr val="FFFFFF"/>
                </a:solidFill>
                <a:latin typeface="Arial Rounded MT Bold" pitchFamily="34" charset="0"/>
                <a:ea typeface="Arial Rounded MT Bold" pitchFamily="34" charset="-122"/>
                <a:cs typeface="Arial Rounded MT Bold" pitchFamily="34" charset="-120"/>
              </a:rPr>
              <a:t>SLOW 🐢</a:t>
            </a:r>
            <a:endParaRPr lang="en-US" sz="1400" dirty="0"/>
          </a:p>
        </p:txBody>
      </p:sp>
      <p:sp>
        <p:nvSpPr>
          <p:cNvPr id="6" name="Text 4"/>
          <p:cNvSpPr/>
          <p:nvPr/>
        </p:nvSpPr>
        <p:spPr>
          <a:xfrm>
            <a:off x="0" y="749808"/>
            <a:ext cx="9144000" cy="457200"/>
          </a:xfrm>
          <a:prstGeom prst="rect">
            <a:avLst/>
          </a:prstGeom>
          <a:noFill/>
          <a:ln/>
        </p:spPr>
        <p:txBody>
          <a:bodyPr wrap="square" rtlCol="0" anchor="ctr"/>
          <a:lstStyle/>
          <a:p>
            <a:pPr algn="ctr" indent="0" marL="0">
              <a:buNone/>
            </a:pPr>
            <a:r>
              <a:rPr lang="en-US" sz="2200" dirty="0">
                <a:solidFill>
                  <a:srgbClr val="241F4E"/>
                </a:solidFill>
                <a:latin typeface="Arial Rounded MT Bold" pitchFamily="34" charset="0"/>
                <a:ea typeface="Arial Rounded MT Bold" pitchFamily="34" charset="-122"/>
                <a:cs typeface="Arial Rounded MT Bold" pitchFamily="34" charset="-120"/>
              </a:rPr>
              <a:t>🏦  At the Bank — part 1  — slow</a:t>
            </a:r>
            <a:endParaRPr lang="en-US" sz="2200" dirty="0"/>
          </a:p>
        </p:txBody>
      </p:sp>
      <p:sp>
        <p:nvSpPr>
          <p:cNvPr id="7" name="Shape 5"/>
          <p:cNvSpPr/>
          <p:nvPr/>
        </p:nvSpPr>
        <p:spPr>
          <a:xfrm>
            <a:off x="548640" y="1325880"/>
            <a:ext cx="5943600" cy="640080"/>
          </a:xfrm>
          <a:prstGeom prst="roundRect">
            <a:avLst>
              <a:gd name="adj" fmla="val 17143"/>
            </a:avLst>
          </a:prstGeom>
          <a:solidFill>
            <a:srgbClr val="FFFFFF"/>
          </a:solidFill>
          <a:ln w="31750">
            <a:solidFill>
              <a:srgbClr val="FF5D5D"/>
            </a:solidFill>
            <a:prstDash val="solid"/>
          </a:ln>
        </p:spPr>
      </p:sp>
      <p:sp>
        <p:nvSpPr>
          <p:cNvPr id="8" name="Text 6"/>
          <p:cNvSpPr/>
          <p:nvPr/>
        </p:nvSpPr>
        <p:spPr>
          <a:xfrm>
            <a:off x="731520" y="1325880"/>
            <a:ext cx="5577840" cy="640080"/>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Good morning. I’m here to open a new account.</a:t>
            </a:r>
            <a:endParaRPr lang="en-US" sz="1500" dirty="0"/>
          </a:p>
        </p:txBody>
      </p:sp>
      <p:sp>
        <p:nvSpPr>
          <p:cNvPr id="9" name="Shape 7"/>
          <p:cNvSpPr/>
          <p:nvPr/>
        </p:nvSpPr>
        <p:spPr>
          <a:xfrm>
            <a:off x="2651760" y="2039112"/>
            <a:ext cx="5943600" cy="640080"/>
          </a:xfrm>
          <a:prstGeom prst="roundRect">
            <a:avLst>
              <a:gd name="adj" fmla="val 17143"/>
            </a:avLst>
          </a:prstGeom>
          <a:solidFill>
            <a:srgbClr val="FFFFFF"/>
          </a:solidFill>
          <a:ln w="31750">
            <a:solidFill>
              <a:srgbClr val="3EE0CF"/>
            </a:solidFill>
            <a:prstDash val="solid"/>
          </a:ln>
        </p:spPr>
      </p:sp>
      <p:sp>
        <p:nvSpPr>
          <p:cNvPr id="10" name="Text 8"/>
          <p:cNvSpPr/>
          <p:nvPr/>
        </p:nvSpPr>
        <p:spPr>
          <a:xfrm>
            <a:off x="2834640" y="2039112"/>
            <a:ext cx="5577840" cy="640080"/>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Sure! Do you want to open a checking account or a savings account?</a:t>
            </a:r>
            <a:endParaRPr lang="en-US" sz="1500" dirty="0"/>
          </a:p>
        </p:txBody>
      </p:sp>
      <p:sp>
        <p:nvSpPr>
          <p:cNvPr id="11" name="Shape 9"/>
          <p:cNvSpPr/>
          <p:nvPr/>
        </p:nvSpPr>
        <p:spPr>
          <a:xfrm>
            <a:off x="548640" y="2752344"/>
            <a:ext cx="5943600" cy="640080"/>
          </a:xfrm>
          <a:prstGeom prst="roundRect">
            <a:avLst>
              <a:gd name="adj" fmla="val 17143"/>
            </a:avLst>
          </a:prstGeom>
          <a:solidFill>
            <a:srgbClr val="FFFFFF"/>
          </a:solidFill>
          <a:ln w="31750">
            <a:solidFill>
              <a:srgbClr val="FF5D5D"/>
            </a:solidFill>
            <a:prstDash val="solid"/>
          </a:ln>
        </p:spPr>
      </p:sp>
      <p:sp>
        <p:nvSpPr>
          <p:cNvPr id="12" name="Text 10"/>
          <p:cNvSpPr/>
          <p:nvPr/>
        </p:nvSpPr>
        <p:spPr>
          <a:xfrm>
            <a:off x="731520" y="2752344"/>
            <a:ext cx="5577840" cy="640080"/>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A checking account.</a:t>
            </a:r>
            <a:endParaRPr lang="en-US" sz="1500" dirty="0"/>
          </a:p>
        </p:txBody>
      </p:sp>
      <p:sp>
        <p:nvSpPr>
          <p:cNvPr id="13" name="Shape 11"/>
          <p:cNvSpPr/>
          <p:nvPr/>
        </p:nvSpPr>
        <p:spPr>
          <a:xfrm>
            <a:off x="2651760" y="3465576"/>
            <a:ext cx="5943600" cy="640080"/>
          </a:xfrm>
          <a:prstGeom prst="roundRect">
            <a:avLst>
              <a:gd name="adj" fmla="val 17143"/>
            </a:avLst>
          </a:prstGeom>
          <a:solidFill>
            <a:srgbClr val="FFFFFF"/>
          </a:solidFill>
          <a:ln w="31750">
            <a:solidFill>
              <a:srgbClr val="3EE0CF"/>
            </a:solidFill>
            <a:prstDash val="solid"/>
          </a:ln>
        </p:spPr>
      </p:sp>
      <p:sp>
        <p:nvSpPr>
          <p:cNvPr id="14" name="Text 12"/>
          <p:cNvSpPr/>
          <p:nvPr/>
        </p:nvSpPr>
        <p:spPr>
          <a:xfrm>
            <a:off x="2834640" y="3465576"/>
            <a:ext cx="5577840" cy="640080"/>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Okay. Let me get the forms for you.</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9EF"/>
        </a:solidFill>
      </p:bgPr>
    </p:bg>
    <p:spTree>
      <p:nvGrpSpPr>
        <p:cNvPr id="1" name=""/>
        <p:cNvGrpSpPr/>
        <p:nvPr/>
      </p:nvGrpSpPr>
      <p:grpSpPr>
        <a:xfrm>
          <a:off x="0" y="0"/>
          <a:ext cx="0" cy="0"/>
          <a:chOff x="0" y="0"/>
          <a:chExt cx="0" cy="0"/>
        </a:xfrm>
      </p:grpSpPr>
      <p:sp>
        <p:nvSpPr>
          <p:cNvPr id="2" name="Shape 0"/>
          <p:cNvSpPr/>
          <p:nvPr/>
        </p:nvSpPr>
        <p:spPr>
          <a:xfrm>
            <a:off x="320040" y="274320"/>
            <a:ext cx="1234440" cy="457200"/>
          </a:xfrm>
          <a:prstGeom prst="roundRect">
            <a:avLst>
              <a:gd name="adj" fmla="val 50000"/>
            </a:avLst>
          </a:prstGeom>
          <a:solidFill>
            <a:srgbClr val="FF5D5D"/>
          </a:solidFill>
          <a:ln/>
        </p:spPr>
      </p:sp>
      <p:sp>
        <p:nvSpPr>
          <p:cNvPr id="3" name="Text 1"/>
          <p:cNvSpPr/>
          <p:nvPr/>
        </p:nvSpPr>
        <p:spPr>
          <a:xfrm>
            <a:off x="320040" y="274320"/>
            <a:ext cx="1234440" cy="457200"/>
          </a:xfrm>
          <a:prstGeom prst="rect">
            <a:avLst/>
          </a:prstGeom>
          <a:noFill/>
          <a:ln/>
        </p:spPr>
        <p:txBody>
          <a:bodyPr wrap="square" lIns="0" tIns="0" rIns="0" bIns="0" rtlCol="0" anchor="ctr"/>
          <a:lstStyle/>
          <a:p>
            <a:pPr algn="ctr" indent="0" marL="0">
              <a:buNone/>
            </a:pPr>
            <a:r>
              <a:rPr lang="en-US" sz="1800" dirty="0">
                <a:solidFill>
                  <a:srgbClr val="FFFFFF"/>
                </a:solidFill>
                <a:latin typeface="Arial Rounded MT Bold" pitchFamily="34" charset="0"/>
                <a:ea typeface="Arial Rounded MT Bold" pitchFamily="34" charset="-122"/>
                <a:cs typeface="Arial Rounded MT Bold" pitchFamily="34" charset="-120"/>
              </a:rPr>
              <a:t>DAY 11</a:t>
            </a:r>
            <a:endParaRPr lang="en-US" sz="1800" dirty="0"/>
          </a:p>
        </p:txBody>
      </p:sp>
      <p:sp>
        <p:nvSpPr>
          <p:cNvPr id="4" name="Shape 2"/>
          <p:cNvSpPr/>
          <p:nvPr/>
        </p:nvSpPr>
        <p:spPr>
          <a:xfrm>
            <a:off x="7452360" y="274320"/>
            <a:ext cx="1371600" cy="457200"/>
          </a:xfrm>
          <a:prstGeom prst="roundRect">
            <a:avLst>
              <a:gd name="adj" fmla="val 50000"/>
            </a:avLst>
          </a:prstGeom>
          <a:solidFill>
            <a:srgbClr val="241F4E"/>
          </a:solidFill>
          <a:ln/>
        </p:spPr>
      </p:sp>
      <p:sp>
        <p:nvSpPr>
          <p:cNvPr id="5" name="Text 3"/>
          <p:cNvSpPr/>
          <p:nvPr/>
        </p:nvSpPr>
        <p:spPr>
          <a:xfrm>
            <a:off x="7452360" y="274320"/>
            <a:ext cx="1371600" cy="457200"/>
          </a:xfrm>
          <a:prstGeom prst="rect">
            <a:avLst/>
          </a:prstGeom>
          <a:noFill/>
          <a:ln/>
        </p:spPr>
        <p:txBody>
          <a:bodyPr wrap="square" lIns="0" tIns="0" rIns="0" bIns="0" rtlCol="0" anchor="ctr"/>
          <a:lstStyle/>
          <a:p>
            <a:pPr algn="ctr" indent="0" marL="0">
              <a:buNone/>
            </a:pPr>
            <a:r>
              <a:rPr lang="en-US" sz="1400" dirty="0">
                <a:solidFill>
                  <a:srgbClr val="FFFFFF"/>
                </a:solidFill>
                <a:latin typeface="Arial Rounded MT Bold" pitchFamily="34" charset="0"/>
                <a:ea typeface="Arial Rounded MT Bold" pitchFamily="34" charset="-122"/>
                <a:cs typeface="Arial Rounded MT Bold" pitchFamily="34" charset="-120"/>
              </a:rPr>
              <a:t>FAST 🏃</a:t>
            </a:r>
            <a:endParaRPr lang="en-US" sz="1400" dirty="0"/>
          </a:p>
        </p:txBody>
      </p:sp>
      <p:sp>
        <p:nvSpPr>
          <p:cNvPr id="6" name="Text 4"/>
          <p:cNvSpPr/>
          <p:nvPr/>
        </p:nvSpPr>
        <p:spPr>
          <a:xfrm>
            <a:off x="0" y="749808"/>
            <a:ext cx="9144000" cy="457200"/>
          </a:xfrm>
          <a:prstGeom prst="rect">
            <a:avLst/>
          </a:prstGeom>
          <a:noFill/>
          <a:ln/>
        </p:spPr>
        <p:txBody>
          <a:bodyPr wrap="square" rtlCol="0" anchor="ctr"/>
          <a:lstStyle/>
          <a:p>
            <a:pPr algn="ctr" indent="0" marL="0">
              <a:buNone/>
            </a:pPr>
            <a:r>
              <a:rPr lang="en-US" sz="2200" dirty="0">
                <a:solidFill>
                  <a:srgbClr val="241F4E"/>
                </a:solidFill>
                <a:latin typeface="Arial Rounded MT Bold" pitchFamily="34" charset="0"/>
                <a:ea typeface="Arial Rounded MT Bold" pitchFamily="34" charset="-122"/>
                <a:cs typeface="Arial Rounded MT Bold" pitchFamily="34" charset="-120"/>
              </a:rPr>
              <a:t>🏦  At the Bank — part 1  — fast!</a:t>
            </a:r>
            <a:endParaRPr lang="en-US" sz="2200" dirty="0"/>
          </a:p>
        </p:txBody>
      </p:sp>
      <p:sp>
        <p:nvSpPr>
          <p:cNvPr id="7" name="Shape 5"/>
          <p:cNvSpPr/>
          <p:nvPr/>
        </p:nvSpPr>
        <p:spPr>
          <a:xfrm>
            <a:off x="548640" y="1325880"/>
            <a:ext cx="5943600" cy="640080"/>
          </a:xfrm>
          <a:prstGeom prst="roundRect">
            <a:avLst>
              <a:gd name="adj" fmla="val 17143"/>
            </a:avLst>
          </a:prstGeom>
          <a:solidFill>
            <a:srgbClr val="FFFFFF"/>
          </a:solidFill>
          <a:ln w="31750">
            <a:solidFill>
              <a:srgbClr val="FF5D5D"/>
            </a:solidFill>
            <a:prstDash val="solid"/>
          </a:ln>
        </p:spPr>
      </p:sp>
      <p:sp>
        <p:nvSpPr>
          <p:cNvPr id="8" name="Text 6"/>
          <p:cNvSpPr/>
          <p:nvPr/>
        </p:nvSpPr>
        <p:spPr>
          <a:xfrm>
            <a:off x="731520" y="1325880"/>
            <a:ext cx="5577840" cy="640080"/>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Good morning. I’m here to open a new account.</a:t>
            </a:r>
            <a:endParaRPr lang="en-US" sz="1500" dirty="0"/>
          </a:p>
        </p:txBody>
      </p:sp>
      <p:sp>
        <p:nvSpPr>
          <p:cNvPr id="9" name="Shape 7"/>
          <p:cNvSpPr/>
          <p:nvPr/>
        </p:nvSpPr>
        <p:spPr>
          <a:xfrm>
            <a:off x="2651760" y="2039112"/>
            <a:ext cx="5943600" cy="640080"/>
          </a:xfrm>
          <a:prstGeom prst="roundRect">
            <a:avLst>
              <a:gd name="adj" fmla="val 17143"/>
            </a:avLst>
          </a:prstGeom>
          <a:solidFill>
            <a:srgbClr val="FFFFFF"/>
          </a:solidFill>
          <a:ln w="31750">
            <a:solidFill>
              <a:srgbClr val="3EE0CF"/>
            </a:solidFill>
            <a:prstDash val="solid"/>
          </a:ln>
        </p:spPr>
      </p:sp>
      <p:sp>
        <p:nvSpPr>
          <p:cNvPr id="10" name="Text 8"/>
          <p:cNvSpPr/>
          <p:nvPr/>
        </p:nvSpPr>
        <p:spPr>
          <a:xfrm>
            <a:off x="2834640" y="2039112"/>
            <a:ext cx="5577840" cy="640080"/>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Sure! You </a:t>
            </a:r>
            <a:pPr indent="0" marL="0">
              <a:buNone/>
            </a:pPr>
            <a:r>
              <a:rPr lang="en-US" sz="1600" b="1" dirty="0">
                <a:solidFill>
                  <a:srgbClr val="B8860B"/>
                </a:solidFill>
                <a:latin typeface="Helvetica Neue" pitchFamily="34" charset="0"/>
                <a:ea typeface="Helvetica Neue" pitchFamily="34" charset="-122"/>
                <a:cs typeface="Helvetica Neue" pitchFamily="34" charset="-120"/>
              </a:rPr>
              <a:t>wanna</a:t>
            </a:r>
            <a:pPr indent="0" marL="0">
              <a:buNone/>
            </a:pPr>
            <a:r>
              <a:rPr lang="en-US" sz="1600" dirty="0">
                <a:solidFill>
                  <a:srgbClr val="241F4E"/>
                </a:solidFill>
                <a:latin typeface="Helvetica Neue" pitchFamily="34" charset="0"/>
                <a:ea typeface="Helvetica Neue" pitchFamily="34" charset="-122"/>
                <a:cs typeface="Helvetica Neue" pitchFamily="34" charset="-120"/>
              </a:rPr>
              <a:t> open a checking account or a savings account?</a:t>
            </a:r>
            <a:endParaRPr lang="en-US" sz="1500" dirty="0"/>
          </a:p>
        </p:txBody>
      </p:sp>
      <p:sp>
        <p:nvSpPr>
          <p:cNvPr id="11" name="Shape 9"/>
          <p:cNvSpPr/>
          <p:nvPr/>
        </p:nvSpPr>
        <p:spPr>
          <a:xfrm>
            <a:off x="548640" y="2752344"/>
            <a:ext cx="5943600" cy="640080"/>
          </a:xfrm>
          <a:prstGeom prst="roundRect">
            <a:avLst>
              <a:gd name="adj" fmla="val 17143"/>
            </a:avLst>
          </a:prstGeom>
          <a:solidFill>
            <a:srgbClr val="FFFFFF"/>
          </a:solidFill>
          <a:ln w="31750">
            <a:solidFill>
              <a:srgbClr val="FF5D5D"/>
            </a:solidFill>
            <a:prstDash val="solid"/>
          </a:ln>
        </p:spPr>
      </p:sp>
      <p:sp>
        <p:nvSpPr>
          <p:cNvPr id="12" name="Text 10"/>
          <p:cNvSpPr/>
          <p:nvPr/>
        </p:nvSpPr>
        <p:spPr>
          <a:xfrm>
            <a:off x="731520" y="2752344"/>
            <a:ext cx="5577840" cy="640080"/>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A checking account.</a:t>
            </a:r>
            <a:endParaRPr lang="en-US" sz="1500" dirty="0"/>
          </a:p>
        </p:txBody>
      </p:sp>
      <p:sp>
        <p:nvSpPr>
          <p:cNvPr id="13" name="Shape 11"/>
          <p:cNvSpPr/>
          <p:nvPr/>
        </p:nvSpPr>
        <p:spPr>
          <a:xfrm>
            <a:off x="2651760" y="3465576"/>
            <a:ext cx="5943600" cy="640080"/>
          </a:xfrm>
          <a:prstGeom prst="roundRect">
            <a:avLst>
              <a:gd name="adj" fmla="val 17143"/>
            </a:avLst>
          </a:prstGeom>
          <a:solidFill>
            <a:srgbClr val="FFFFFF"/>
          </a:solidFill>
          <a:ln w="31750">
            <a:solidFill>
              <a:srgbClr val="3EE0CF"/>
            </a:solidFill>
            <a:prstDash val="solid"/>
          </a:ln>
        </p:spPr>
      </p:sp>
      <p:sp>
        <p:nvSpPr>
          <p:cNvPr id="14" name="Text 12"/>
          <p:cNvSpPr/>
          <p:nvPr/>
        </p:nvSpPr>
        <p:spPr>
          <a:xfrm>
            <a:off x="2834640" y="3465576"/>
            <a:ext cx="5577840" cy="640080"/>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Okay. </a:t>
            </a:r>
            <a:pPr indent="0" marL="0">
              <a:buNone/>
            </a:pPr>
            <a:r>
              <a:rPr lang="en-US" sz="1600" b="1" dirty="0">
                <a:solidFill>
                  <a:srgbClr val="B8860B"/>
                </a:solidFill>
                <a:latin typeface="Helvetica Neue" pitchFamily="34" charset="0"/>
                <a:ea typeface="Helvetica Neue" pitchFamily="34" charset="-122"/>
                <a:cs typeface="Helvetica Neue" pitchFamily="34" charset="-120"/>
              </a:rPr>
              <a:t>Lemme</a:t>
            </a:r>
            <a:pPr indent="0" marL="0">
              <a:buNone/>
            </a:pPr>
            <a:r>
              <a:rPr lang="en-US" sz="1600" dirty="0">
                <a:solidFill>
                  <a:srgbClr val="241F4E"/>
                </a:solidFill>
                <a:latin typeface="Helvetica Neue" pitchFamily="34" charset="0"/>
                <a:ea typeface="Helvetica Neue" pitchFamily="34" charset="-122"/>
                <a:cs typeface="Helvetica Neue" pitchFamily="34" charset="-120"/>
              </a:rPr>
              <a:t> grab the forms for you.</a:t>
            </a:r>
            <a:endParaRPr lang="en-US" sz="1500" dirty="0"/>
          </a:p>
        </p:txBody>
      </p:sp>
      <p:sp>
        <p:nvSpPr>
          <p:cNvPr id="15" name="Shape 13"/>
          <p:cNvSpPr/>
          <p:nvPr/>
        </p:nvSpPr>
        <p:spPr>
          <a:xfrm>
            <a:off x="1463040" y="4572000"/>
            <a:ext cx="6217920" cy="411480"/>
          </a:xfrm>
          <a:prstGeom prst="roundRect">
            <a:avLst>
              <a:gd name="adj" fmla="val 48889"/>
            </a:avLst>
          </a:prstGeom>
          <a:solidFill>
            <a:srgbClr val="241F4E"/>
          </a:solidFill>
          <a:ln/>
        </p:spPr>
      </p:sp>
      <p:sp>
        <p:nvSpPr>
          <p:cNvPr id="16" name="Text 14"/>
          <p:cNvSpPr/>
          <p:nvPr/>
        </p:nvSpPr>
        <p:spPr>
          <a:xfrm>
            <a:off x="1463040" y="4572000"/>
            <a:ext cx="6217920" cy="411480"/>
          </a:xfrm>
          <a:prstGeom prst="rect">
            <a:avLst/>
          </a:prstGeom>
          <a:noFill/>
          <a:ln/>
        </p:spPr>
        <p:txBody>
          <a:bodyPr wrap="square" lIns="0" tIns="0" rIns="0" bIns="0" rtlCol="0" anchor="ctr"/>
          <a:lstStyle/>
          <a:p>
            <a:pPr algn="ctr" indent="0" marL="0">
              <a:buNone/>
            </a:pPr>
            <a:r>
              <a:rPr lang="en-US" sz="1500" dirty="0">
                <a:solidFill>
                  <a:srgbClr val="FFD23F"/>
                </a:solidFill>
                <a:latin typeface="Arial Rounded MT Bold" pitchFamily="34" charset="0"/>
                <a:ea typeface="Arial Rounded MT Bold" pitchFamily="34" charset="-122"/>
                <a:cs typeface="Arial Rounded MT Bold" pitchFamily="34" charset="-120"/>
              </a:rPr>
              <a:t>⚡ wanna · lemme</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9EF"/>
        </a:solidFill>
      </p:bgPr>
    </p:bg>
    <p:spTree>
      <p:nvGrpSpPr>
        <p:cNvPr id="1" name=""/>
        <p:cNvGrpSpPr/>
        <p:nvPr/>
      </p:nvGrpSpPr>
      <p:grpSpPr>
        <a:xfrm>
          <a:off x="0" y="0"/>
          <a:ext cx="0" cy="0"/>
          <a:chOff x="0" y="0"/>
          <a:chExt cx="0" cy="0"/>
        </a:xfrm>
      </p:grpSpPr>
      <p:sp>
        <p:nvSpPr>
          <p:cNvPr id="2" name="Shape 0"/>
          <p:cNvSpPr/>
          <p:nvPr/>
        </p:nvSpPr>
        <p:spPr>
          <a:xfrm>
            <a:off x="320040" y="274320"/>
            <a:ext cx="1234440" cy="457200"/>
          </a:xfrm>
          <a:prstGeom prst="roundRect">
            <a:avLst>
              <a:gd name="adj" fmla="val 50000"/>
            </a:avLst>
          </a:prstGeom>
          <a:solidFill>
            <a:srgbClr val="FF5D5D"/>
          </a:solidFill>
          <a:ln/>
        </p:spPr>
      </p:sp>
      <p:sp>
        <p:nvSpPr>
          <p:cNvPr id="3" name="Text 1"/>
          <p:cNvSpPr/>
          <p:nvPr/>
        </p:nvSpPr>
        <p:spPr>
          <a:xfrm>
            <a:off x="320040" y="274320"/>
            <a:ext cx="1234440" cy="457200"/>
          </a:xfrm>
          <a:prstGeom prst="rect">
            <a:avLst/>
          </a:prstGeom>
          <a:noFill/>
          <a:ln/>
        </p:spPr>
        <p:txBody>
          <a:bodyPr wrap="square" lIns="0" tIns="0" rIns="0" bIns="0" rtlCol="0" anchor="ctr"/>
          <a:lstStyle/>
          <a:p>
            <a:pPr algn="ctr" indent="0" marL="0">
              <a:buNone/>
            </a:pPr>
            <a:r>
              <a:rPr lang="en-US" sz="1800" dirty="0">
                <a:solidFill>
                  <a:srgbClr val="FFFFFF"/>
                </a:solidFill>
                <a:latin typeface="Arial Rounded MT Bold" pitchFamily="34" charset="0"/>
                <a:ea typeface="Arial Rounded MT Bold" pitchFamily="34" charset="-122"/>
                <a:cs typeface="Arial Rounded MT Bold" pitchFamily="34" charset="-120"/>
              </a:rPr>
              <a:t>DAY 11</a:t>
            </a:r>
            <a:endParaRPr lang="en-US" sz="1800" dirty="0"/>
          </a:p>
        </p:txBody>
      </p:sp>
      <p:sp>
        <p:nvSpPr>
          <p:cNvPr id="4" name="Shape 2"/>
          <p:cNvSpPr/>
          <p:nvPr/>
        </p:nvSpPr>
        <p:spPr>
          <a:xfrm>
            <a:off x="7452360" y="274320"/>
            <a:ext cx="1371600" cy="457200"/>
          </a:xfrm>
          <a:prstGeom prst="roundRect">
            <a:avLst>
              <a:gd name="adj" fmla="val 50000"/>
            </a:avLst>
          </a:prstGeom>
          <a:solidFill>
            <a:srgbClr val="241F4E"/>
          </a:solidFill>
          <a:ln/>
        </p:spPr>
      </p:sp>
      <p:sp>
        <p:nvSpPr>
          <p:cNvPr id="5" name="Text 3"/>
          <p:cNvSpPr/>
          <p:nvPr/>
        </p:nvSpPr>
        <p:spPr>
          <a:xfrm>
            <a:off x="7452360" y="274320"/>
            <a:ext cx="1371600" cy="457200"/>
          </a:xfrm>
          <a:prstGeom prst="rect">
            <a:avLst/>
          </a:prstGeom>
          <a:noFill/>
          <a:ln/>
        </p:spPr>
        <p:txBody>
          <a:bodyPr wrap="square" lIns="0" tIns="0" rIns="0" bIns="0" rtlCol="0" anchor="ctr"/>
          <a:lstStyle/>
          <a:p>
            <a:pPr algn="ctr" indent="0" marL="0">
              <a:buNone/>
            </a:pPr>
            <a:r>
              <a:rPr lang="en-US" sz="1400" dirty="0">
                <a:solidFill>
                  <a:srgbClr val="FFFFFF"/>
                </a:solidFill>
                <a:latin typeface="Arial Rounded MT Bold" pitchFamily="34" charset="0"/>
                <a:ea typeface="Arial Rounded MT Bold" pitchFamily="34" charset="-122"/>
                <a:cs typeface="Arial Rounded MT Bold" pitchFamily="34" charset="-120"/>
              </a:rPr>
              <a:t>SLOW 🐢</a:t>
            </a:r>
            <a:endParaRPr lang="en-US" sz="1400" dirty="0"/>
          </a:p>
        </p:txBody>
      </p:sp>
      <p:sp>
        <p:nvSpPr>
          <p:cNvPr id="6" name="Text 4"/>
          <p:cNvSpPr/>
          <p:nvPr/>
        </p:nvSpPr>
        <p:spPr>
          <a:xfrm>
            <a:off x="0" y="749808"/>
            <a:ext cx="9144000" cy="457200"/>
          </a:xfrm>
          <a:prstGeom prst="rect">
            <a:avLst/>
          </a:prstGeom>
          <a:noFill/>
          <a:ln/>
        </p:spPr>
        <p:txBody>
          <a:bodyPr wrap="square" rtlCol="0" anchor="ctr"/>
          <a:lstStyle/>
          <a:p>
            <a:pPr algn="ctr" indent="0" marL="0">
              <a:buNone/>
            </a:pPr>
            <a:r>
              <a:rPr lang="en-US" sz="2200" dirty="0">
                <a:solidFill>
                  <a:srgbClr val="241F4E"/>
                </a:solidFill>
                <a:latin typeface="Arial Rounded MT Bold" pitchFamily="34" charset="0"/>
                <a:ea typeface="Arial Rounded MT Bold" pitchFamily="34" charset="-122"/>
                <a:cs typeface="Arial Rounded MT Bold" pitchFamily="34" charset="-120"/>
              </a:rPr>
              <a:t>🏦  At the Bank — part 2  — slow</a:t>
            </a:r>
            <a:endParaRPr lang="en-US" sz="2200" dirty="0"/>
          </a:p>
        </p:txBody>
      </p:sp>
      <p:sp>
        <p:nvSpPr>
          <p:cNvPr id="7" name="Shape 5"/>
          <p:cNvSpPr/>
          <p:nvPr/>
        </p:nvSpPr>
        <p:spPr>
          <a:xfrm>
            <a:off x="548640" y="1325880"/>
            <a:ext cx="5943600" cy="521208"/>
          </a:xfrm>
          <a:prstGeom prst="roundRect">
            <a:avLst>
              <a:gd name="adj" fmla="val 21053"/>
            </a:avLst>
          </a:prstGeom>
          <a:solidFill>
            <a:srgbClr val="FFFFFF"/>
          </a:solidFill>
          <a:ln w="31750">
            <a:solidFill>
              <a:srgbClr val="FF5D5D"/>
            </a:solidFill>
            <a:prstDash val="solid"/>
          </a:ln>
        </p:spPr>
      </p:sp>
      <p:sp>
        <p:nvSpPr>
          <p:cNvPr id="8" name="Text 6"/>
          <p:cNvSpPr/>
          <p:nvPr/>
        </p:nvSpPr>
        <p:spPr>
          <a:xfrm>
            <a:off x="731520" y="1325880"/>
            <a:ext cx="5577840" cy="521208"/>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Do I have to pay a fee every month?</a:t>
            </a:r>
            <a:endParaRPr lang="en-US" sz="1500" dirty="0"/>
          </a:p>
        </p:txBody>
      </p:sp>
      <p:sp>
        <p:nvSpPr>
          <p:cNvPr id="9" name="Shape 7"/>
          <p:cNvSpPr/>
          <p:nvPr/>
        </p:nvSpPr>
        <p:spPr>
          <a:xfrm>
            <a:off x="2651760" y="1920240"/>
            <a:ext cx="5943600" cy="521208"/>
          </a:xfrm>
          <a:prstGeom prst="roundRect">
            <a:avLst>
              <a:gd name="adj" fmla="val 21053"/>
            </a:avLst>
          </a:prstGeom>
          <a:solidFill>
            <a:srgbClr val="FFFFFF"/>
          </a:solidFill>
          <a:ln w="31750">
            <a:solidFill>
              <a:srgbClr val="3EE0CF"/>
            </a:solidFill>
            <a:prstDash val="solid"/>
          </a:ln>
        </p:spPr>
      </p:sp>
      <p:sp>
        <p:nvSpPr>
          <p:cNvPr id="10" name="Text 8"/>
          <p:cNvSpPr/>
          <p:nvPr/>
        </p:nvSpPr>
        <p:spPr>
          <a:xfrm>
            <a:off x="2834640" y="1920240"/>
            <a:ext cx="5577840" cy="521208"/>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No — there are no fees for basic accounts.</a:t>
            </a:r>
            <a:endParaRPr lang="en-US" sz="1500" dirty="0"/>
          </a:p>
        </p:txBody>
      </p:sp>
      <p:sp>
        <p:nvSpPr>
          <p:cNvPr id="11" name="Shape 9"/>
          <p:cNvSpPr/>
          <p:nvPr/>
        </p:nvSpPr>
        <p:spPr>
          <a:xfrm>
            <a:off x="548640" y="2514600"/>
            <a:ext cx="5943600" cy="521208"/>
          </a:xfrm>
          <a:prstGeom prst="roundRect">
            <a:avLst>
              <a:gd name="adj" fmla="val 21053"/>
            </a:avLst>
          </a:prstGeom>
          <a:solidFill>
            <a:srgbClr val="FFFFFF"/>
          </a:solidFill>
          <a:ln w="31750">
            <a:solidFill>
              <a:srgbClr val="FF5D5D"/>
            </a:solidFill>
            <a:prstDash val="solid"/>
          </a:ln>
        </p:spPr>
      </p:sp>
      <p:sp>
        <p:nvSpPr>
          <p:cNvPr id="12" name="Text 10"/>
          <p:cNvSpPr/>
          <p:nvPr/>
        </p:nvSpPr>
        <p:spPr>
          <a:xfrm>
            <a:off x="731520" y="2514600"/>
            <a:ext cx="5577840" cy="521208"/>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Nice! When am I going to get my card?</a:t>
            </a:r>
            <a:endParaRPr lang="en-US" sz="1500" dirty="0"/>
          </a:p>
        </p:txBody>
      </p:sp>
      <p:sp>
        <p:nvSpPr>
          <p:cNvPr id="13" name="Shape 11"/>
          <p:cNvSpPr/>
          <p:nvPr/>
        </p:nvSpPr>
        <p:spPr>
          <a:xfrm>
            <a:off x="2651760" y="3108960"/>
            <a:ext cx="5943600" cy="521208"/>
          </a:xfrm>
          <a:prstGeom prst="roundRect">
            <a:avLst>
              <a:gd name="adj" fmla="val 21053"/>
            </a:avLst>
          </a:prstGeom>
          <a:solidFill>
            <a:srgbClr val="FFFFFF"/>
          </a:solidFill>
          <a:ln w="31750">
            <a:solidFill>
              <a:srgbClr val="3EE0CF"/>
            </a:solidFill>
            <a:prstDash val="solid"/>
          </a:ln>
        </p:spPr>
      </p:sp>
      <p:sp>
        <p:nvSpPr>
          <p:cNvPr id="14" name="Text 12"/>
          <p:cNvSpPr/>
          <p:nvPr/>
        </p:nvSpPr>
        <p:spPr>
          <a:xfrm>
            <a:off x="2834640" y="3108960"/>
            <a:ext cx="5577840" cy="521208"/>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In about a week.</a:t>
            </a:r>
            <a:endParaRPr lang="en-US" sz="1500" dirty="0"/>
          </a:p>
        </p:txBody>
      </p:sp>
      <p:sp>
        <p:nvSpPr>
          <p:cNvPr id="15" name="Shape 13"/>
          <p:cNvSpPr/>
          <p:nvPr/>
        </p:nvSpPr>
        <p:spPr>
          <a:xfrm>
            <a:off x="548640" y="3703320"/>
            <a:ext cx="5943600" cy="521208"/>
          </a:xfrm>
          <a:prstGeom prst="roundRect">
            <a:avLst>
              <a:gd name="adj" fmla="val 21053"/>
            </a:avLst>
          </a:prstGeom>
          <a:solidFill>
            <a:srgbClr val="FFFFFF"/>
          </a:solidFill>
          <a:ln w="31750">
            <a:solidFill>
              <a:srgbClr val="FF5D5D"/>
            </a:solidFill>
            <a:prstDash val="solid"/>
          </a:ln>
        </p:spPr>
      </p:sp>
      <p:sp>
        <p:nvSpPr>
          <p:cNvPr id="16" name="Text 14"/>
          <p:cNvSpPr/>
          <p:nvPr/>
        </p:nvSpPr>
        <p:spPr>
          <a:xfrm>
            <a:off x="731520" y="3703320"/>
            <a:ext cx="5577840" cy="521208"/>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Awesome. Thanks so much.</a:t>
            </a:r>
            <a:endParaRPr lang="en-US" sz="1500" dirty="0"/>
          </a:p>
        </p:txBody>
      </p:sp>
      <p:sp>
        <p:nvSpPr>
          <p:cNvPr id="17" name="Shape 15"/>
          <p:cNvSpPr/>
          <p:nvPr/>
        </p:nvSpPr>
        <p:spPr>
          <a:xfrm>
            <a:off x="2651760" y="4297680"/>
            <a:ext cx="5943600" cy="521208"/>
          </a:xfrm>
          <a:prstGeom prst="roundRect">
            <a:avLst>
              <a:gd name="adj" fmla="val 21053"/>
            </a:avLst>
          </a:prstGeom>
          <a:solidFill>
            <a:srgbClr val="FFFFFF"/>
          </a:solidFill>
          <a:ln w="31750">
            <a:solidFill>
              <a:srgbClr val="3EE0CF"/>
            </a:solidFill>
            <a:prstDash val="solid"/>
          </a:ln>
        </p:spPr>
      </p:sp>
      <p:sp>
        <p:nvSpPr>
          <p:cNvPr id="18" name="Text 16"/>
          <p:cNvSpPr/>
          <p:nvPr/>
        </p:nvSpPr>
        <p:spPr>
          <a:xfrm>
            <a:off x="2834640" y="4297680"/>
            <a:ext cx="5577840" cy="521208"/>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No problem! You’re all set.</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9EF"/>
        </a:solidFill>
      </p:bgPr>
    </p:bg>
    <p:spTree>
      <p:nvGrpSpPr>
        <p:cNvPr id="1" name=""/>
        <p:cNvGrpSpPr/>
        <p:nvPr/>
      </p:nvGrpSpPr>
      <p:grpSpPr>
        <a:xfrm>
          <a:off x="0" y="0"/>
          <a:ext cx="0" cy="0"/>
          <a:chOff x="0" y="0"/>
          <a:chExt cx="0" cy="0"/>
        </a:xfrm>
      </p:grpSpPr>
      <p:sp>
        <p:nvSpPr>
          <p:cNvPr id="2" name="Shape 0"/>
          <p:cNvSpPr/>
          <p:nvPr/>
        </p:nvSpPr>
        <p:spPr>
          <a:xfrm>
            <a:off x="320040" y="274320"/>
            <a:ext cx="1234440" cy="457200"/>
          </a:xfrm>
          <a:prstGeom prst="roundRect">
            <a:avLst>
              <a:gd name="adj" fmla="val 50000"/>
            </a:avLst>
          </a:prstGeom>
          <a:solidFill>
            <a:srgbClr val="FF5D5D"/>
          </a:solidFill>
          <a:ln/>
        </p:spPr>
      </p:sp>
      <p:sp>
        <p:nvSpPr>
          <p:cNvPr id="3" name="Text 1"/>
          <p:cNvSpPr/>
          <p:nvPr/>
        </p:nvSpPr>
        <p:spPr>
          <a:xfrm>
            <a:off x="320040" y="274320"/>
            <a:ext cx="1234440" cy="457200"/>
          </a:xfrm>
          <a:prstGeom prst="rect">
            <a:avLst/>
          </a:prstGeom>
          <a:noFill/>
          <a:ln/>
        </p:spPr>
        <p:txBody>
          <a:bodyPr wrap="square" lIns="0" tIns="0" rIns="0" bIns="0" rtlCol="0" anchor="ctr"/>
          <a:lstStyle/>
          <a:p>
            <a:pPr algn="ctr" indent="0" marL="0">
              <a:buNone/>
            </a:pPr>
            <a:r>
              <a:rPr lang="en-US" sz="1800" dirty="0">
                <a:solidFill>
                  <a:srgbClr val="FFFFFF"/>
                </a:solidFill>
                <a:latin typeface="Arial Rounded MT Bold" pitchFamily="34" charset="0"/>
                <a:ea typeface="Arial Rounded MT Bold" pitchFamily="34" charset="-122"/>
                <a:cs typeface="Arial Rounded MT Bold" pitchFamily="34" charset="-120"/>
              </a:rPr>
              <a:t>DAY 11</a:t>
            </a:r>
            <a:endParaRPr lang="en-US" sz="1800" dirty="0"/>
          </a:p>
        </p:txBody>
      </p:sp>
      <p:sp>
        <p:nvSpPr>
          <p:cNvPr id="4" name="Shape 2"/>
          <p:cNvSpPr/>
          <p:nvPr/>
        </p:nvSpPr>
        <p:spPr>
          <a:xfrm>
            <a:off x="7452360" y="274320"/>
            <a:ext cx="1371600" cy="457200"/>
          </a:xfrm>
          <a:prstGeom prst="roundRect">
            <a:avLst>
              <a:gd name="adj" fmla="val 50000"/>
            </a:avLst>
          </a:prstGeom>
          <a:solidFill>
            <a:srgbClr val="241F4E"/>
          </a:solidFill>
          <a:ln/>
        </p:spPr>
      </p:sp>
      <p:sp>
        <p:nvSpPr>
          <p:cNvPr id="5" name="Text 3"/>
          <p:cNvSpPr/>
          <p:nvPr/>
        </p:nvSpPr>
        <p:spPr>
          <a:xfrm>
            <a:off x="7452360" y="274320"/>
            <a:ext cx="1371600" cy="457200"/>
          </a:xfrm>
          <a:prstGeom prst="rect">
            <a:avLst/>
          </a:prstGeom>
          <a:noFill/>
          <a:ln/>
        </p:spPr>
        <p:txBody>
          <a:bodyPr wrap="square" lIns="0" tIns="0" rIns="0" bIns="0" rtlCol="0" anchor="ctr"/>
          <a:lstStyle/>
          <a:p>
            <a:pPr algn="ctr" indent="0" marL="0">
              <a:buNone/>
            </a:pPr>
            <a:r>
              <a:rPr lang="en-US" sz="1400" dirty="0">
                <a:solidFill>
                  <a:srgbClr val="FFFFFF"/>
                </a:solidFill>
                <a:latin typeface="Arial Rounded MT Bold" pitchFamily="34" charset="0"/>
                <a:ea typeface="Arial Rounded MT Bold" pitchFamily="34" charset="-122"/>
                <a:cs typeface="Arial Rounded MT Bold" pitchFamily="34" charset="-120"/>
              </a:rPr>
              <a:t>FAST 🏃</a:t>
            </a:r>
            <a:endParaRPr lang="en-US" sz="1400" dirty="0"/>
          </a:p>
        </p:txBody>
      </p:sp>
      <p:sp>
        <p:nvSpPr>
          <p:cNvPr id="6" name="Text 4"/>
          <p:cNvSpPr/>
          <p:nvPr/>
        </p:nvSpPr>
        <p:spPr>
          <a:xfrm>
            <a:off x="0" y="749808"/>
            <a:ext cx="9144000" cy="457200"/>
          </a:xfrm>
          <a:prstGeom prst="rect">
            <a:avLst/>
          </a:prstGeom>
          <a:noFill/>
          <a:ln/>
        </p:spPr>
        <p:txBody>
          <a:bodyPr wrap="square" rtlCol="0" anchor="ctr"/>
          <a:lstStyle/>
          <a:p>
            <a:pPr algn="ctr" indent="0" marL="0">
              <a:buNone/>
            </a:pPr>
            <a:r>
              <a:rPr lang="en-US" sz="2200" dirty="0">
                <a:solidFill>
                  <a:srgbClr val="241F4E"/>
                </a:solidFill>
                <a:latin typeface="Arial Rounded MT Bold" pitchFamily="34" charset="0"/>
                <a:ea typeface="Arial Rounded MT Bold" pitchFamily="34" charset="-122"/>
                <a:cs typeface="Arial Rounded MT Bold" pitchFamily="34" charset="-120"/>
              </a:rPr>
              <a:t>🏦  At the Bank — part 2  — fast!</a:t>
            </a:r>
            <a:endParaRPr lang="en-US" sz="2200" dirty="0"/>
          </a:p>
        </p:txBody>
      </p:sp>
      <p:sp>
        <p:nvSpPr>
          <p:cNvPr id="7" name="Shape 5"/>
          <p:cNvSpPr/>
          <p:nvPr/>
        </p:nvSpPr>
        <p:spPr>
          <a:xfrm>
            <a:off x="548640" y="1325880"/>
            <a:ext cx="5943600" cy="452628"/>
          </a:xfrm>
          <a:prstGeom prst="roundRect">
            <a:avLst>
              <a:gd name="adj" fmla="val 24242"/>
            </a:avLst>
          </a:prstGeom>
          <a:solidFill>
            <a:srgbClr val="FFFFFF"/>
          </a:solidFill>
          <a:ln w="31750">
            <a:solidFill>
              <a:srgbClr val="FF5D5D"/>
            </a:solidFill>
            <a:prstDash val="solid"/>
          </a:ln>
        </p:spPr>
      </p:sp>
      <p:sp>
        <p:nvSpPr>
          <p:cNvPr id="8" name="Text 6"/>
          <p:cNvSpPr/>
          <p:nvPr/>
        </p:nvSpPr>
        <p:spPr>
          <a:xfrm>
            <a:off x="731520" y="1325880"/>
            <a:ext cx="5577840" cy="452628"/>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Do I </a:t>
            </a:r>
            <a:pPr indent="0" marL="0">
              <a:buNone/>
            </a:pPr>
            <a:r>
              <a:rPr lang="en-US" sz="1600" b="1" dirty="0">
                <a:solidFill>
                  <a:srgbClr val="B8860B"/>
                </a:solidFill>
                <a:latin typeface="Helvetica Neue" pitchFamily="34" charset="0"/>
                <a:ea typeface="Helvetica Neue" pitchFamily="34" charset="-122"/>
                <a:cs typeface="Helvetica Neue" pitchFamily="34" charset="-120"/>
              </a:rPr>
              <a:t>hafta</a:t>
            </a:r>
            <a:pPr indent="0" marL="0">
              <a:buNone/>
            </a:pPr>
            <a:r>
              <a:rPr lang="en-US" sz="1600" dirty="0">
                <a:solidFill>
                  <a:srgbClr val="241F4E"/>
                </a:solidFill>
                <a:latin typeface="Helvetica Neue" pitchFamily="34" charset="0"/>
                <a:ea typeface="Helvetica Neue" pitchFamily="34" charset="-122"/>
                <a:cs typeface="Helvetica Neue" pitchFamily="34" charset="-120"/>
              </a:rPr>
              <a:t> pay a fee every month?</a:t>
            </a:r>
            <a:endParaRPr lang="en-US" sz="1500" dirty="0"/>
          </a:p>
        </p:txBody>
      </p:sp>
      <p:sp>
        <p:nvSpPr>
          <p:cNvPr id="9" name="Shape 7"/>
          <p:cNvSpPr/>
          <p:nvPr/>
        </p:nvSpPr>
        <p:spPr>
          <a:xfrm>
            <a:off x="2651760" y="1851660"/>
            <a:ext cx="5943600" cy="452628"/>
          </a:xfrm>
          <a:prstGeom prst="roundRect">
            <a:avLst>
              <a:gd name="adj" fmla="val 24242"/>
            </a:avLst>
          </a:prstGeom>
          <a:solidFill>
            <a:srgbClr val="FFFFFF"/>
          </a:solidFill>
          <a:ln w="31750">
            <a:solidFill>
              <a:srgbClr val="3EE0CF"/>
            </a:solidFill>
            <a:prstDash val="solid"/>
          </a:ln>
        </p:spPr>
      </p:sp>
      <p:sp>
        <p:nvSpPr>
          <p:cNvPr id="10" name="Text 8"/>
          <p:cNvSpPr/>
          <p:nvPr/>
        </p:nvSpPr>
        <p:spPr>
          <a:xfrm>
            <a:off x="2834640" y="1851660"/>
            <a:ext cx="5577840" cy="452628"/>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b="1" dirty="0">
                <a:solidFill>
                  <a:srgbClr val="B8860B"/>
                </a:solidFill>
                <a:latin typeface="Helvetica Neue" pitchFamily="34" charset="0"/>
                <a:ea typeface="Helvetica Neue" pitchFamily="34" charset="-122"/>
                <a:cs typeface="Helvetica Neue" pitchFamily="34" charset="-120"/>
              </a:rPr>
              <a:t>Nope</a:t>
            </a:r>
            <a:pPr indent="0" marL="0">
              <a:buNone/>
            </a:pPr>
            <a:r>
              <a:rPr lang="en-US" sz="1600" dirty="0">
                <a:solidFill>
                  <a:srgbClr val="241F4E"/>
                </a:solidFill>
                <a:latin typeface="Helvetica Neue" pitchFamily="34" charset="0"/>
                <a:ea typeface="Helvetica Neue" pitchFamily="34" charset="-122"/>
                <a:cs typeface="Helvetica Neue" pitchFamily="34" charset="-120"/>
              </a:rPr>
              <a:t> — no fees for basic accounts.</a:t>
            </a:r>
            <a:endParaRPr lang="en-US" sz="1500" dirty="0"/>
          </a:p>
        </p:txBody>
      </p:sp>
      <p:sp>
        <p:nvSpPr>
          <p:cNvPr id="11" name="Shape 9"/>
          <p:cNvSpPr/>
          <p:nvPr/>
        </p:nvSpPr>
        <p:spPr>
          <a:xfrm>
            <a:off x="548640" y="2377440"/>
            <a:ext cx="5943600" cy="452628"/>
          </a:xfrm>
          <a:prstGeom prst="roundRect">
            <a:avLst>
              <a:gd name="adj" fmla="val 24242"/>
            </a:avLst>
          </a:prstGeom>
          <a:solidFill>
            <a:srgbClr val="FFFFFF"/>
          </a:solidFill>
          <a:ln w="31750">
            <a:solidFill>
              <a:srgbClr val="FF5D5D"/>
            </a:solidFill>
            <a:prstDash val="solid"/>
          </a:ln>
        </p:spPr>
      </p:sp>
      <p:sp>
        <p:nvSpPr>
          <p:cNvPr id="12" name="Text 10"/>
          <p:cNvSpPr/>
          <p:nvPr/>
        </p:nvSpPr>
        <p:spPr>
          <a:xfrm>
            <a:off x="731520" y="2377440"/>
            <a:ext cx="5577840" cy="452628"/>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Nice! When am I </a:t>
            </a:r>
            <a:pPr indent="0" marL="0">
              <a:buNone/>
            </a:pPr>
            <a:r>
              <a:rPr lang="en-US" sz="1600" b="1" dirty="0">
                <a:solidFill>
                  <a:srgbClr val="B8860B"/>
                </a:solidFill>
                <a:latin typeface="Helvetica Neue" pitchFamily="34" charset="0"/>
                <a:ea typeface="Helvetica Neue" pitchFamily="34" charset="-122"/>
                <a:cs typeface="Helvetica Neue" pitchFamily="34" charset="-120"/>
              </a:rPr>
              <a:t>gonna</a:t>
            </a:r>
            <a:pPr indent="0" marL="0">
              <a:buNone/>
            </a:pPr>
            <a:r>
              <a:rPr lang="en-US" sz="1600" dirty="0">
                <a:solidFill>
                  <a:srgbClr val="241F4E"/>
                </a:solidFill>
                <a:latin typeface="Helvetica Neue" pitchFamily="34" charset="0"/>
                <a:ea typeface="Helvetica Neue" pitchFamily="34" charset="-122"/>
                <a:cs typeface="Helvetica Neue" pitchFamily="34" charset="-120"/>
              </a:rPr>
              <a:t> get my card?</a:t>
            </a:r>
            <a:endParaRPr lang="en-US" sz="1500" dirty="0"/>
          </a:p>
        </p:txBody>
      </p:sp>
      <p:sp>
        <p:nvSpPr>
          <p:cNvPr id="13" name="Shape 11"/>
          <p:cNvSpPr/>
          <p:nvPr/>
        </p:nvSpPr>
        <p:spPr>
          <a:xfrm>
            <a:off x="2651760" y="2903220"/>
            <a:ext cx="5943600" cy="452628"/>
          </a:xfrm>
          <a:prstGeom prst="roundRect">
            <a:avLst>
              <a:gd name="adj" fmla="val 24242"/>
            </a:avLst>
          </a:prstGeom>
          <a:solidFill>
            <a:srgbClr val="FFFFFF"/>
          </a:solidFill>
          <a:ln w="31750">
            <a:solidFill>
              <a:srgbClr val="3EE0CF"/>
            </a:solidFill>
            <a:prstDash val="solid"/>
          </a:ln>
        </p:spPr>
      </p:sp>
      <p:sp>
        <p:nvSpPr>
          <p:cNvPr id="14" name="Text 12"/>
          <p:cNvSpPr/>
          <p:nvPr/>
        </p:nvSpPr>
        <p:spPr>
          <a:xfrm>
            <a:off x="2834640" y="2903220"/>
            <a:ext cx="5577840" cy="452628"/>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In about a week.</a:t>
            </a:r>
            <a:endParaRPr lang="en-US" sz="1500" dirty="0"/>
          </a:p>
        </p:txBody>
      </p:sp>
      <p:sp>
        <p:nvSpPr>
          <p:cNvPr id="15" name="Shape 13"/>
          <p:cNvSpPr/>
          <p:nvPr/>
        </p:nvSpPr>
        <p:spPr>
          <a:xfrm>
            <a:off x="548640" y="3429000"/>
            <a:ext cx="5943600" cy="452628"/>
          </a:xfrm>
          <a:prstGeom prst="roundRect">
            <a:avLst>
              <a:gd name="adj" fmla="val 24242"/>
            </a:avLst>
          </a:prstGeom>
          <a:solidFill>
            <a:srgbClr val="FFFFFF"/>
          </a:solidFill>
          <a:ln w="31750">
            <a:solidFill>
              <a:srgbClr val="FF5D5D"/>
            </a:solidFill>
            <a:prstDash val="solid"/>
          </a:ln>
        </p:spPr>
      </p:sp>
      <p:sp>
        <p:nvSpPr>
          <p:cNvPr id="16" name="Text 14"/>
          <p:cNvSpPr/>
          <p:nvPr/>
        </p:nvSpPr>
        <p:spPr>
          <a:xfrm>
            <a:off x="731520" y="3429000"/>
            <a:ext cx="5577840" cy="452628"/>
          </a:xfrm>
          <a:prstGeom prst="rect">
            <a:avLst/>
          </a:prstGeom>
          <a:noFill/>
          <a:ln/>
        </p:spPr>
        <p:txBody>
          <a:bodyPr wrap="square" rtlCol="0" anchor="ctr"/>
          <a:lstStyle/>
          <a:p>
            <a:pPr indent="0" marL="0">
              <a:buNone/>
            </a:pPr>
            <a:r>
              <a:rPr lang="en-US" sz="1500" b="1" dirty="0">
                <a:solidFill>
                  <a:srgbClr val="FF5D5D"/>
                </a:solidFill>
                <a:latin typeface="Helvetica Neue" pitchFamily="34" charset="0"/>
                <a:ea typeface="Helvetica Neue" pitchFamily="34" charset="-122"/>
                <a:cs typeface="Helvetica Neue" pitchFamily="34" charset="-120"/>
              </a:rPr>
              <a:t>Luis:  </a:t>
            </a:r>
            <a:pPr indent="0" marL="0">
              <a:buNone/>
            </a:pPr>
            <a:r>
              <a:rPr lang="en-US" sz="1600" dirty="0">
                <a:solidFill>
                  <a:srgbClr val="241F4E"/>
                </a:solidFill>
                <a:latin typeface="Helvetica Neue" pitchFamily="34" charset="0"/>
                <a:ea typeface="Helvetica Neue" pitchFamily="34" charset="-122"/>
                <a:cs typeface="Helvetica Neue" pitchFamily="34" charset="-120"/>
              </a:rPr>
              <a:t>Awesome. Thanks so much.</a:t>
            </a:r>
            <a:endParaRPr lang="en-US" sz="1500" dirty="0"/>
          </a:p>
        </p:txBody>
      </p:sp>
      <p:sp>
        <p:nvSpPr>
          <p:cNvPr id="17" name="Shape 15"/>
          <p:cNvSpPr/>
          <p:nvPr/>
        </p:nvSpPr>
        <p:spPr>
          <a:xfrm>
            <a:off x="2651760" y="3954780"/>
            <a:ext cx="5943600" cy="452628"/>
          </a:xfrm>
          <a:prstGeom prst="roundRect">
            <a:avLst>
              <a:gd name="adj" fmla="val 24242"/>
            </a:avLst>
          </a:prstGeom>
          <a:solidFill>
            <a:srgbClr val="FFFFFF"/>
          </a:solidFill>
          <a:ln w="31750">
            <a:solidFill>
              <a:srgbClr val="3EE0CF"/>
            </a:solidFill>
            <a:prstDash val="solid"/>
          </a:ln>
        </p:spPr>
      </p:sp>
      <p:sp>
        <p:nvSpPr>
          <p:cNvPr id="18" name="Text 16"/>
          <p:cNvSpPr/>
          <p:nvPr/>
        </p:nvSpPr>
        <p:spPr>
          <a:xfrm>
            <a:off x="2834640" y="3954780"/>
            <a:ext cx="5577840" cy="452628"/>
          </a:xfrm>
          <a:prstGeom prst="rect">
            <a:avLst/>
          </a:prstGeom>
          <a:noFill/>
          <a:ln/>
        </p:spPr>
        <p:txBody>
          <a:bodyPr wrap="square" rtlCol="0" anchor="ctr"/>
          <a:lstStyle/>
          <a:p>
            <a:pPr indent="0" marL="0">
              <a:buNone/>
            </a:pPr>
            <a:r>
              <a:rPr lang="en-US" sz="1500" b="1" dirty="0">
                <a:solidFill>
                  <a:srgbClr val="0E9488"/>
                </a:solidFill>
                <a:latin typeface="Helvetica Neue" pitchFamily="34" charset="0"/>
                <a:ea typeface="Helvetica Neue" pitchFamily="34" charset="-122"/>
                <a:cs typeface="Helvetica Neue" pitchFamily="34" charset="-120"/>
              </a:rPr>
              <a:t>Manager:  </a:t>
            </a:r>
            <a:pPr indent="0" marL="0">
              <a:buNone/>
            </a:pPr>
            <a:r>
              <a:rPr lang="en-US" sz="1600" dirty="0">
                <a:solidFill>
                  <a:srgbClr val="241F4E"/>
                </a:solidFill>
                <a:latin typeface="Helvetica Neue" pitchFamily="34" charset="0"/>
                <a:ea typeface="Helvetica Neue" pitchFamily="34" charset="-122"/>
                <a:cs typeface="Helvetica Neue" pitchFamily="34" charset="-120"/>
              </a:rPr>
              <a:t>No problem! </a:t>
            </a:r>
            <a:pPr indent="0" marL="0">
              <a:buNone/>
            </a:pPr>
            <a:r>
              <a:rPr lang="en-US" sz="1600" b="1" dirty="0">
                <a:solidFill>
                  <a:srgbClr val="B8860B"/>
                </a:solidFill>
                <a:latin typeface="Helvetica Neue" pitchFamily="34" charset="0"/>
                <a:ea typeface="Helvetica Neue" pitchFamily="34" charset="-122"/>
                <a:cs typeface="Helvetica Neue" pitchFamily="34" charset="-120"/>
              </a:rPr>
              <a:t>You’re all set</a:t>
            </a:r>
            <a:pPr indent="0" marL="0">
              <a:buNone/>
            </a:pPr>
            <a:r>
              <a:rPr lang="en-US" sz="1600" dirty="0">
                <a:solidFill>
                  <a:srgbClr val="241F4E"/>
                </a:solidFill>
                <a:latin typeface="Helvetica Neue" pitchFamily="34" charset="0"/>
                <a:ea typeface="Helvetica Neue" pitchFamily="34" charset="-122"/>
                <a:cs typeface="Helvetica Neue" pitchFamily="34" charset="-120"/>
              </a:rPr>
              <a:t>.</a:t>
            </a:r>
            <a:endParaRPr lang="en-US" sz="1500" dirty="0"/>
          </a:p>
        </p:txBody>
      </p:sp>
      <p:sp>
        <p:nvSpPr>
          <p:cNvPr id="19" name="Shape 17"/>
          <p:cNvSpPr/>
          <p:nvPr/>
        </p:nvSpPr>
        <p:spPr>
          <a:xfrm>
            <a:off x="1463040" y="4572000"/>
            <a:ext cx="6217920" cy="411480"/>
          </a:xfrm>
          <a:prstGeom prst="roundRect">
            <a:avLst>
              <a:gd name="adj" fmla="val 48889"/>
            </a:avLst>
          </a:prstGeom>
          <a:solidFill>
            <a:srgbClr val="241F4E"/>
          </a:solidFill>
          <a:ln/>
        </p:spPr>
      </p:sp>
      <p:sp>
        <p:nvSpPr>
          <p:cNvPr id="20" name="Text 18"/>
          <p:cNvSpPr/>
          <p:nvPr/>
        </p:nvSpPr>
        <p:spPr>
          <a:xfrm>
            <a:off x="1463040" y="4572000"/>
            <a:ext cx="6217920" cy="411480"/>
          </a:xfrm>
          <a:prstGeom prst="rect">
            <a:avLst/>
          </a:prstGeom>
          <a:noFill/>
          <a:ln/>
        </p:spPr>
        <p:txBody>
          <a:bodyPr wrap="square" lIns="0" tIns="0" rIns="0" bIns="0" rtlCol="0" anchor="ctr"/>
          <a:lstStyle/>
          <a:p>
            <a:pPr algn="ctr" indent="0" marL="0">
              <a:buNone/>
            </a:pPr>
            <a:r>
              <a:rPr lang="en-US" sz="1500" dirty="0">
                <a:solidFill>
                  <a:srgbClr val="FFD23F"/>
                </a:solidFill>
                <a:latin typeface="Arial Rounded MT Bold" pitchFamily="34" charset="0"/>
                <a:ea typeface="Arial Rounded MT Bold" pitchFamily="34" charset="-122"/>
                <a:cs typeface="Arial Rounded MT Bold" pitchFamily="34" charset="-120"/>
              </a:rPr>
              <a:t>⚡ hafta · nope · gonna · you’re all set</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9EF"/>
        </a:solidFill>
      </p:bgPr>
    </p:bg>
    <p:spTree>
      <p:nvGrpSpPr>
        <p:cNvPr id="1" name=""/>
        <p:cNvGrpSpPr/>
        <p:nvPr/>
      </p:nvGrpSpPr>
      <p:grpSpPr>
        <a:xfrm>
          <a:off x="0" y="0"/>
          <a:ext cx="0" cy="0"/>
          <a:chOff x="0" y="0"/>
          <a:chExt cx="0" cy="0"/>
        </a:xfrm>
      </p:grpSpPr>
      <p:sp>
        <p:nvSpPr>
          <p:cNvPr id="2" name="Shape 0"/>
          <p:cNvSpPr/>
          <p:nvPr/>
        </p:nvSpPr>
        <p:spPr>
          <a:xfrm>
            <a:off x="320040" y="274320"/>
            <a:ext cx="1234440" cy="457200"/>
          </a:xfrm>
          <a:prstGeom prst="roundRect">
            <a:avLst>
              <a:gd name="adj" fmla="val 50000"/>
            </a:avLst>
          </a:prstGeom>
          <a:solidFill>
            <a:srgbClr val="FF5D5D"/>
          </a:solidFill>
          <a:ln/>
        </p:spPr>
      </p:sp>
      <p:sp>
        <p:nvSpPr>
          <p:cNvPr id="3" name="Text 1"/>
          <p:cNvSpPr/>
          <p:nvPr/>
        </p:nvSpPr>
        <p:spPr>
          <a:xfrm>
            <a:off x="320040" y="274320"/>
            <a:ext cx="1234440" cy="457200"/>
          </a:xfrm>
          <a:prstGeom prst="rect">
            <a:avLst/>
          </a:prstGeom>
          <a:noFill/>
          <a:ln/>
        </p:spPr>
        <p:txBody>
          <a:bodyPr wrap="square" lIns="0" tIns="0" rIns="0" bIns="0" rtlCol="0" anchor="ctr"/>
          <a:lstStyle/>
          <a:p>
            <a:pPr algn="ctr" indent="0" marL="0">
              <a:buNone/>
            </a:pPr>
            <a:r>
              <a:rPr lang="en-US" sz="1800" dirty="0">
                <a:solidFill>
                  <a:srgbClr val="FFFFFF"/>
                </a:solidFill>
                <a:latin typeface="Arial Rounded MT Bold" pitchFamily="34" charset="0"/>
                <a:ea typeface="Arial Rounded MT Bold" pitchFamily="34" charset="-122"/>
                <a:cs typeface="Arial Rounded MT Bold" pitchFamily="34" charset="-120"/>
              </a:rPr>
              <a:t>DAY 11</a:t>
            </a:r>
            <a:endParaRPr lang="en-US" sz="1800" dirty="0"/>
          </a:p>
        </p:txBody>
      </p:sp>
      <p:sp>
        <p:nvSpPr>
          <p:cNvPr id="4" name="Shape 2"/>
          <p:cNvSpPr/>
          <p:nvPr/>
        </p:nvSpPr>
        <p:spPr>
          <a:xfrm>
            <a:off x="7452360" y="274320"/>
            <a:ext cx="1371600" cy="457200"/>
          </a:xfrm>
          <a:prstGeom prst="roundRect">
            <a:avLst>
              <a:gd name="adj" fmla="val 50000"/>
            </a:avLst>
          </a:prstGeom>
          <a:solidFill>
            <a:srgbClr val="241F4E"/>
          </a:solidFill>
          <a:ln/>
        </p:spPr>
      </p:sp>
      <p:sp>
        <p:nvSpPr>
          <p:cNvPr id="5" name="Text 3"/>
          <p:cNvSpPr/>
          <p:nvPr/>
        </p:nvSpPr>
        <p:spPr>
          <a:xfrm>
            <a:off x="7452360" y="274320"/>
            <a:ext cx="1371600" cy="457200"/>
          </a:xfrm>
          <a:prstGeom prst="rect">
            <a:avLst/>
          </a:prstGeom>
          <a:noFill/>
          <a:ln/>
        </p:spPr>
        <p:txBody>
          <a:bodyPr wrap="square" lIns="0" tIns="0" rIns="0" bIns="0" rtlCol="0" anchor="ctr"/>
          <a:lstStyle/>
          <a:p>
            <a:pPr algn="ctr" indent="0" marL="0">
              <a:buNone/>
            </a:pPr>
            <a:r>
              <a:rPr lang="en-US" sz="1400" dirty="0">
                <a:solidFill>
                  <a:srgbClr val="FFFFFF"/>
                </a:solidFill>
                <a:latin typeface="Arial Rounded MT Bold" pitchFamily="34" charset="0"/>
                <a:ea typeface="Arial Rounded MT Bold" pitchFamily="34" charset="-122"/>
                <a:cs typeface="Arial Rounded MT Bold" pitchFamily="34" charset="-120"/>
              </a:rPr>
              <a:t>PLAY</a:t>
            </a:r>
            <a:endParaRPr lang="en-US" sz="1400" dirty="0"/>
          </a:p>
        </p:txBody>
      </p:sp>
      <p:sp>
        <p:nvSpPr>
          <p:cNvPr id="6" name="Text 4"/>
          <p:cNvSpPr/>
          <p:nvPr/>
        </p:nvSpPr>
        <p:spPr>
          <a:xfrm>
            <a:off x="0" y="868680"/>
            <a:ext cx="9144000" cy="640080"/>
          </a:xfrm>
          <a:prstGeom prst="rect">
            <a:avLst/>
          </a:prstGeom>
          <a:noFill/>
          <a:ln/>
        </p:spPr>
        <p:txBody>
          <a:bodyPr wrap="square" rtlCol="0" anchor="ctr"/>
          <a:lstStyle/>
          <a:p>
            <a:pPr algn="ctr" indent="0" marL="0">
              <a:buNone/>
            </a:pPr>
            <a:r>
              <a:rPr lang="en-US" sz="2600" dirty="0">
                <a:solidFill>
                  <a:srgbClr val="241F4E"/>
                </a:solidFill>
                <a:latin typeface="Arial Rounded MT Bold" pitchFamily="34" charset="0"/>
                <a:ea typeface="Arial Rounded MT Bold" pitchFamily="34" charset="-122"/>
                <a:cs typeface="Arial Rounded MT Bold" pitchFamily="34" charset="-120"/>
              </a:rPr>
              <a:t>🎭  Your turn — open an account!</a:t>
            </a:r>
            <a:endParaRPr lang="en-US" sz="2600" dirty="0"/>
          </a:p>
        </p:txBody>
      </p:sp>
      <p:sp>
        <p:nvSpPr>
          <p:cNvPr id="7" name="Shape 5"/>
          <p:cNvSpPr/>
          <p:nvPr/>
        </p:nvSpPr>
        <p:spPr>
          <a:xfrm>
            <a:off x="914400" y="1691640"/>
            <a:ext cx="7315200" cy="777240"/>
          </a:xfrm>
          <a:prstGeom prst="roundRect">
            <a:avLst>
              <a:gd name="adj" fmla="val 17647"/>
            </a:avLst>
          </a:prstGeom>
          <a:solidFill>
            <a:srgbClr val="FFFFFF"/>
          </a:solidFill>
          <a:ln w="38100">
            <a:solidFill>
              <a:srgbClr val="9B8CFF"/>
            </a:solidFill>
            <a:prstDash val="solid"/>
          </a:ln>
        </p:spPr>
      </p:sp>
      <p:sp>
        <p:nvSpPr>
          <p:cNvPr id="8" name="Text 6"/>
          <p:cNvSpPr/>
          <p:nvPr/>
        </p:nvSpPr>
        <p:spPr>
          <a:xfrm>
            <a:off x="1188720" y="1691640"/>
            <a:ext cx="6949440" cy="777240"/>
          </a:xfrm>
          <a:prstGeom prst="rect">
            <a:avLst/>
          </a:prstGeom>
          <a:noFill/>
          <a:ln/>
        </p:spPr>
        <p:txBody>
          <a:bodyPr wrap="square" rtlCol="0" anchor="ctr"/>
          <a:lstStyle/>
          <a:p>
            <a:pPr indent="0" marL="0">
              <a:buNone/>
            </a:pPr>
            <a:r>
              <a:rPr lang="en-US" sz="1700" dirty="0">
                <a:solidFill>
                  <a:srgbClr val="241F4E"/>
                </a:solidFill>
                <a:latin typeface="Arial Rounded MT Bold" pitchFamily="34" charset="0"/>
                <a:ea typeface="Arial Rounded MT Bold" pitchFamily="34" charset="-122"/>
                <a:cs typeface="Arial Rounded MT Bold" pitchFamily="34" charset="-120"/>
              </a:rPr>
              <a:t>1   I'm the Manager — everyone is Luis (muted, big mouths!)</a:t>
            </a:r>
            <a:endParaRPr lang="en-US" sz="1700" dirty="0"/>
          </a:p>
        </p:txBody>
      </p:sp>
      <p:sp>
        <p:nvSpPr>
          <p:cNvPr id="9" name="Shape 7"/>
          <p:cNvSpPr/>
          <p:nvPr/>
        </p:nvSpPr>
        <p:spPr>
          <a:xfrm>
            <a:off x="914400" y="2606040"/>
            <a:ext cx="7315200" cy="777240"/>
          </a:xfrm>
          <a:prstGeom prst="roundRect">
            <a:avLst>
              <a:gd name="adj" fmla="val 17647"/>
            </a:avLst>
          </a:prstGeom>
          <a:solidFill>
            <a:srgbClr val="FFFFFF"/>
          </a:solidFill>
          <a:ln w="38100">
            <a:solidFill>
              <a:srgbClr val="9B8CFF"/>
            </a:solidFill>
            <a:prstDash val="solid"/>
          </a:ln>
        </p:spPr>
      </p:sp>
      <p:sp>
        <p:nvSpPr>
          <p:cNvPr id="10" name="Text 8"/>
          <p:cNvSpPr/>
          <p:nvPr/>
        </p:nvSpPr>
        <p:spPr>
          <a:xfrm>
            <a:off x="1188720" y="2606040"/>
            <a:ext cx="6949440" cy="777240"/>
          </a:xfrm>
          <a:prstGeom prst="rect">
            <a:avLst/>
          </a:prstGeom>
          <a:noFill/>
          <a:ln/>
        </p:spPr>
        <p:txBody>
          <a:bodyPr wrap="square" rtlCol="0" anchor="ctr"/>
          <a:lstStyle/>
          <a:p>
            <a:pPr indent="0" marL="0">
              <a:buNone/>
            </a:pPr>
            <a:r>
              <a:rPr lang="en-US" sz="1700" dirty="0">
                <a:solidFill>
                  <a:srgbClr val="241F4E"/>
                </a:solidFill>
                <a:latin typeface="Arial Rounded MT Bold" pitchFamily="34" charset="0"/>
                <a:ea typeface="Arial Rounded MT Bold" pitchFamily="34" charset="-122"/>
                <a:cs typeface="Arial Rounded MT Bold" pitchFamily="34" charset="-120"/>
              </a:rPr>
              <a:t>2   Switch! You're the Manager now.</a:t>
            </a:r>
            <a:endParaRPr lang="en-US" sz="1700" dirty="0"/>
          </a:p>
        </p:txBody>
      </p:sp>
      <p:sp>
        <p:nvSpPr>
          <p:cNvPr id="11" name="Shape 9"/>
          <p:cNvSpPr/>
          <p:nvPr/>
        </p:nvSpPr>
        <p:spPr>
          <a:xfrm>
            <a:off x="914400" y="3520440"/>
            <a:ext cx="7315200" cy="777240"/>
          </a:xfrm>
          <a:prstGeom prst="roundRect">
            <a:avLst>
              <a:gd name="adj" fmla="val 17647"/>
            </a:avLst>
          </a:prstGeom>
          <a:solidFill>
            <a:srgbClr val="FFFFFF"/>
          </a:solidFill>
          <a:ln w="38100">
            <a:solidFill>
              <a:srgbClr val="9B8CFF"/>
            </a:solidFill>
            <a:prstDash val="solid"/>
          </a:ln>
        </p:spPr>
      </p:sp>
      <p:sp>
        <p:nvSpPr>
          <p:cNvPr id="12" name="Text 10"/>
          <p:cNvSpPr/>
          <p:nvPr/>
        </p:nvSpPr>
        <p:spPr>
          <a:xfrm>
            <a:off x="1188720" y="3520440"/>
            <a:ext cx="6949440" cy="777240"/>
          </a:xfrm>
          <a:prstGeom prst="rect">
            <a:avLst/>
          </a:prstGeom>
          <a:noFill/>
          <a:ln/>
        </p:spPr>
        <p:txBody>
          <a:bodyPr wrap="square" rtlCol="0" anchor="ctr"/>
          <a:lstStyle/>
          <a:p>
            <a:pPr indent="0" marL="0">
              <a:buNone/>
            </a:pPr>
            <a:r>
              <a:rPr lang="en-US" sz="1700" dirty="0">
                <a:solidFill>
                  <a:srgbClr val="241F4E"/>
                </a:solidFill>
                <a:latin typeface="Arial Rounded MT Bold" pitchFamily="34" charset="0"/>
                <a:ea typeface="Arial Rounded MT Bold" pitchFamily="34" charset="-122"/>
                <a:cs typeface="Arial Rounded MT Bold" pitchFamily="34" charset="-120"/>
              </a:rPr>
              <a:t>3   Two volunteers perform — full speed! 👏</a:t>
            </a:r>
            <a:endParaRPr lang="en-US" sz="1700" dirty="0"/>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Rectangle 1"/>
          <p:cNvSpPr/>
          <p:nvPr/>
        </p:nvSpPr>
        <p:spPr>
          <a:xfrm>
            <a:off x="0" y="0"/>
            <a:ext cx="9144000" cy="5143500"/>
          </a:xfrm>
          <a:prstGeom prst="rect">
            <a:avLst/>
          </a:prstGeom>
          <a:solidFill>
            <a:srgbClr val="FFF9E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Rounded Rectangle 2"/>
          <p:cNvSpPr/>
          <p:nvPr/>
        </p:nvSpPr>
        <p:spPr>
          <a:xfrm>
            <a:off x="320040" y="274320"/>
            <a:ext cx="1234440" cy="457200"/>
          </a:xfrm>
          <a:prstGeom prst="roundRect">
            <a:avLst/>
          </a:prstGeom>
          <a:solidFill>
            <a:srgbClr val="FF5D5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320040" y="274320"/>
            <a:ext cx="1234440" cy="457200"/>
          </a:xfrm>
          <a:prstGeom prst="rect">
            <a:avLst/>
          </a:prstGeom>
          <a:noFill/>
        </p:spPr>
        <p:txBody>
          <a:bodyPr wrap="none">
            <a:spAutoFit/>
          </a:bodyPr>
          <a:lstStyle/>
          <a:p>
            <a:pPr algn="ctr"/>
            <a:r>
              <a:rPr sz="1800" b="1">
                <a:solidFill>
                  <a:srgbClr val="FFFFFF"/>
                </a:solidFill>
                <a:latin typeface="Arial Rounded MT Bold"/>
              </a:rPr>
              <a:t>DAY 11</a:t>
            </a:r>
          </a:p>
        </p:txBody>
      </p:sp>
      <p:sp>
        <p:nvSpPr>
          <p:cNvPr id="5" name="Rounded Rectangle 4"/>
          <p:cNvSpPr/>
          <p:nvPr/>
        </p:nvSpPr>
        <p:spPr>
          <a:xfrm>
            <a:off x="7452360" y="274320"/>
            <a:ext cx="1371600" cy="457200"/>
          </a:xfrm>
          <a:prstGeom prst="roundRect">
            <a:avLst/>
          </a:prstGeom>
          <a:solidFill>
            <a:srgbClr val="241F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7452360" y="274320"/>
            <a:ext cx="1371600" cy="457200"/>
          </a:xfrm>
          <a:prstGeom prst="rect">
            <a:avLst/>
          </a:prstGeom>
          <a:noFill/>
        </p:spPr>
        <p:txBody>
          <a:bodyPr wrap="none">
            <a:spAutoFit/>
          </a:bodyPr>
          <a:lstStyle/>
          <a:p>
            <a:pPr algn="ctr"/>
            <a:r>
              <a:rPr sz="1300" b="1">
                <a:solidFill>
                  <a:srgbClr val="FFFFFF"/>
                </a:solidFill>
                <a:latin typeface="Arial Rounded MT Bold"/>
              </a:rPr>
              <a:t>WATCH ▶</a:t>
            </a:r>
          </a:p>
        </p:txBody>
      </p:sp>
      <p:sp>
        <p:nvSpPr>
          <p:cNvPr id="7" name="TextBox 6"/>
          <p:cNvSpPr txBox="1"/>
          <p:nvPr/>
        </p:nvSpPr>
        <p:spPr>
          <a:xfrm>
            <a:off x="0" y="822960"/>
            <a:ext cx="9144000" cy="502920"/>
          </a:xfrm>
          <a:prstGeom prst="rect">
            <a:avLst/>
          </a:prstGeom>
          <a:noFill/>
        </p:spPr>
        <p:txBody>
          <a:bodyPr wrap="none">
            <a:spAutoFit/>
          </a:bodyPr>
          <a:lstStyle/>
          <a:p>
            <a:pPr algn="ctr"/>
            <a:r>
              <a:rPr sz="2600" b="1">
                <a:solidFill>
                  <a:srgbClr val="241F4E"/>
                </a:solidFill>
                <a:latin typeface="Arial Rounded MT Bold"/>
              </a:rPr>
              <a:t>🎬  Watch the conversation</a:t>
            </a:r>
          </a:p>
        </p:txBody>
      </p:sp>
      <p:pic>
        <p:nvPicPr>
          <p:cNvPr id="8" name="bank-dialogu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4"/>
          <a:stretch>
            <a:fillRect/>
          </a:stretch>
        </p:blipFill>
        <p:spPr>
          <a:xfrm>
            <a:off x="1645919" y="1554480"/>
            <a:ext cx="5852160" cy="3291840"/>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Murray Cohen</dc:creator>
  <cp:lastModifiedBy>Murray Cohen</cp:lastModifiedBy>
  <cp:revision>1</cp:revision>
  <dcterms:created xsi:type="dcterms:W3CDTF">2026-06-13T01:50:30Z</dcterms:created>
  <dcterms:modified xsi:type="dcterms:W3CDTF">2026-06-13T01:50:30Z</dcterms:modified>
</cp:coreProperties>
</file>